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01" r:id="rId2"/>
    <p:sldId id="1385" r:id="rId3"/>
    <p:sldId id="1386" r:id="rId4"/>
    <p:sldId id="1393" r:id="rId5"/>
    <p:sldId id="1387" r:id="rId6"/>
    <p:sldId id="1388" r:id="rId7"/>
    <p:sldId id="1392" r:id="rId8"/>
    <p:sldId id="1390" r:id="rId9"/>
    <p:sldId id="1394" r:id="rId10"/>
    <p:sldId id="1396" r:id="rId11"/>
    <p:sldId id="1397" r:id="rId12"/>
    <p:sldId id="1398" r:id="rId13"/>
    <p:sldId id="1400" r:id="rId14"/>
    <p:sldId id="1402" r:id="rId15"/>
    <p:sldId id="1403" r:id="rId16"/>
    <p:sldId id="1404" r:id="rId17"/>
    <p:sldId id="1405" r:id="rId18"/>
    <p:sldId id="1406" r:id="rId19"/>
    <p:sldId id="1407" r:id="rId20"/>
    <p:sldId id="1408" r:id="rId21"/>
    <p:sldId id="1409" r:id="rId22"/>
    <p:sldId id="1412" r:id="rId23"/>
    <p:sldId id="1413" r:id="rId24"/>
    <p:sldId id="1414" r:id="rId25"/>
    <p:sldId id="1410" r:id="rId26"/>
    <p:sldId id="1411" r:id="rId27"/>
    <p:sldId id="1199" r:id="rId28"/>
  </p:sldIdLst>
  <p:sldSz cx="9144000" cy="5143500" type="screen16x9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623FAE-0FB8-7642-864E-6107CF73D641}">
          <p14:sldIdLst>
            <p14:sldId id="301"/>
            <p14:sldId id="1385"/>
            <p14:sldId id="1386"/>
            <p14:sldId id="1393"/>
            <p14:sldId id="1387"/>
            <p14:sldId id="1388"/>
            <p14:sldId id="1392"/>
            <p14:sldId id="1390"/>
            <p14:sldId id="1394"/>
            <p14:sldId id="1396"/>
            <p14:sldId id="1397"/>
            <p14:sldId id="1398"/>
            <p14:sldId id="1400"/>
            <p14:sldId id="1402"/>
            <p14:sldId id="1403"/>
            <p14:sldId id="1404"/>
            <p14:sldId id="1405"/>
            <p14:sldId id="1406"/>
            <p14:sldId id="1407"/>
            <p14:sldId id="1408"/>
            <p14:sldId id="1409"/>
            <p14:sldId id="1412"/>
            <p14:sldId id="1413"/>
            <p14:sldId id="1414"/>
            <p14:sldId id="1410"/>
            <p14:sldId id="1411"/>
            <p14:sldId id="11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82756" autoAdjust="0"/>
  </p:normalViewPr>
  <p:slideViewPr>
    <p:cSldViewPr snapToGrid="0">
      <p:cViewPr varScale="1">
        <p:scale>
          <a:sx n="95" d="100"/>
          <a:sy n="95" d="100"/>
        </p:scale>
        <p:origin x="1085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335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083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327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02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01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4426" y="4482306"/>
            <a:ext cx="409574" cy="273844"/>
          </a:xfr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9" r:id="rId15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5.png"/><Relationship Id="rId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8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5.png"/><Relationship Id="rId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2.png"/><Relationship Id="rId1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4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 教研组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 b="1">
                  <a:solidFill>
                    <a:srgbClr val="CA0098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-71479" y="2163054"/>
            <a:ext cx="9286958" cy="523192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Python》—</a:t>
            </a:r>
            <a:r>
              <a:rPr lang="ja-JP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自然语言处理和语言模型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2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23333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6.17284E-7 L 0.42031 0.0009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5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AFAD3-9EEB-094F-B0C5-CDCE8DEE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语言模型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B3716-2F0D-6046-AED1-1059E9B80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我们主要关心语言模型的两个功能</a:t>
            </a:r>
            <a:endParaRPr lang="en-US" dirty="0"/>
          </a:p>
          <a:p>
            <a:pPr lvl="1"/>
            <a:r>
              <a:rPr lang="en-US" dirty="0" err="1"/>
              <a:t>语言</a:t>
            </a:r>
            <a:r>
              <a:rPr lang="en-US" b="1" dirty="0" err="1">
                <a:solidFill>
                  <a:srgbClr val="FF0000"/>
                </a:solidFill>
              </a:rPr>
              <a:t>概率计算</a:t>
            </a:r>
            <a:endParaRPr lang="en-US" altLang="ja-JP" dirty="0"/>
          </a:p>
          <a:p>
            <a:pPr lvl="2"/>
            <a:r>
              <a:rPr lang="ja-JP" altLang="en-US"/>
              <a:t>对于一个词序列</a:t>
            </a:r>
            <a:r>
              <a:rPr lang="zh-CN" altLang="en-US" dirty="0"/>
              <a:t>，</a:t>
            </a:r>
            <a:r>
              <a:rPr lang="ja-JP" altLang="en-US"/>
              <a:t>语言模型研究如何进行概率赋值</a:t>
            </a:r>
            <a:endParaRPr lang="en-US" altLang="ja-JP" dirty="0"/>
          </a:p>
          <a:p>
            <a:pPr marL="1371600" lvl="3" indent="0">
              <a:buNone/>
            </a:pP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 marL="1371600" lvl="3" indent="0">
              <a:buNone/>
            </a:pP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P(the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students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open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their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books)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=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3e-4</a:t>
            </a:r>
            <a:b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P(the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students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open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their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laptops)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=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1e-4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1371600" lvl="3" indent="0">
              <a:buNone/>
            </a:pP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P(the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students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open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their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exams)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=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1e-7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1371600" lvl="3" indent="0">
              <a:buNone/>
            </a:pP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P(the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students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open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their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minds)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=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1e-6</a:t>
            </a:r>
            <a:endParaRPr lang="en-US" b="1" dirty="0">
              <a:solidFill>
                <a:srgbClr val="FF0000"/>
              </a:solidFill>
            </a:endParaRPr>
          </a:p>
          <a:p>
            <a:pPr lvl="2"/>
            <a:endParaRPr lang="en-US" dirty="0"/>
          </a:p>
          <a:p>
            <a:pPr lvl="2"/>
            <a:r>
              <a:rPr lang="ja-JP" altLang="en-US"/>
              <a:t>一个重要应用</a:t>
            </a:r>
            <a:r>
              <a:rPr lang="zh-CN" altLang="en-US" dirty="0"/>
              <a:t>：文本生成（</a:t>
            </a:r>
            <a:r>
              <a:rPr lang="zh-CN" altLang="en-US" b="1" dirty="0"/>
              <a:t>预测下一个词汇</a:t>
            </a:r>
            <a:r>
              <a:rPr lang="zh-CN" altLang="en-US" dirty="0"/>
              <a:t>）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46F34-8159-CD49-8B26-D08A2A598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59" y="3667739"/>
            <a:ext cx="3450773" cy="1018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B4F6AF-5207-8249-AB36-72A3B69DA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09" t="63740" r="19919" b="23035"/>
          <a:stretch/>
        </p:blipFill>
        <p:spPr>
          <a:xfrm>
            <a:off x="4867533" y="3667739"/>
            <a:ext cx="3625191" cy="94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6683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AFAD3-9EEB-094F-B0C5-CDCE8DEE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语言模型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B3716-2F0D-6046-AED1-1059E9B80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我们主要关心语言模型的两个功能</a:t>
            </a:r>
            <a:endParaRPr lang="en-US" dirty="0"/>
          </a:p>
          <a:p>
            <a:pPr lvl="1"/>
            <a:r>
              <a:rPr lang="en-US" dirty="0" err="1"/>
              <a:t>语言</a:t>
            </a:r>
            <a:r>
              <a:rPr lang="en-US" b="1" dirty="0" err="1">
                <a:solidFill>
                  <a:srgbClr val="FF0000"/>
                </a:solidFill>
              </a:rPr>
              <a:t>语义表示</a:t>
            </a:r>
            <a:endParaRPr lang="en-US" altLang="ja-JP" dirty="0"/>
          </a:p>
          <a:p>
            <a:pPr lvl="2"/>
            <a:r>
              <a:rPr lang="ja-JP" altLang="en-US" dirty="0"/>
              <a:t>对于一个词序列</a:t>
            </a:r>
            <a:r>
              <a:rPr lang="zh-CN" altLang="en-US" dirty="0"/>
              <a:t>，</a:t>
            </a:r>
            <a:r>
              <a:rPr lang="ja-JP" altLang="en-US" dirty="0"/>
              <a:t>语言模型研究如何进行语义表示</a:t>
            </a:r>
            <a:endParaRPr lang="en-US" altLang="ja-JP" dirty="0"/>
          </a:p>
          <a:p>
            <a:pPr lvl="3"/>
            <a:r>
              <a:rPr lang="zh-CN" altLang="en-CN" dirty="0"/>
              <a:t>离散化</a:t>
            </a:r>
            <a:r>
              <a:rPr lang="ja-JP" altLang="en-US" dirty="0"/>
              <a:t>表示</a:t>
            </a:r>
            <a:endParaRPr lang="en-US" altLang="ja-JP" dirty="0"/>
          </a:p>
          <a:p>
            <a:pPr marL="1371600" lvl="3" indent="0">
              <a:buNone/>
            </a:pP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D3E3F-B1BC-E646-B2F6-1F3992332255}"/>
              </a:ext>
            </a:extLst>
          </p:cNvPr>
          <p:cNvSpPr txBox="1"/>
          <p:nvPr/>
        </p:nvSpPr>
        <p:spPr>
          <a:xfrm>
            <a:off x="6849035" y="3603812"/>
            <a:ext cx="1918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向量化表示</a:t>
            </a:r>
          </a:p>
          <a:p>
            <a:endParaRPr lang="en-CN" dirty="0"/>
          </a:p>
          <a:p>
            <a:r>
              <a:rPr lang="en-CN" dirty="0"/>
              <a:t>词典维度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492519-EA36-1342-A3F3-ECC55EFA3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86" y="2169459"/>
            <a:ext cx="5225063" cy="228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26269"/>
      </p:ext>
    </p:extLst>
  </p:cSld>
  <p:clrMapOvr>
    <a:masterClrMapping/>
  </p:clrMapOvr>
  <p:transition spd="slow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AFAD3-9EEB-094F-B0C5-CDCE8DEE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语言模型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B3716-2F0D-6046-AED1-1059E9B80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我们主要关心语言模型的两个功能</a:t>
            </a:r>
            <a:endParaRPr lang="en-US" dirty="0"/>
          </a:p>
          <a:p>
            <a:pPr lvl="1"/>
            <a:r>
              <a:rPr lang="en-US" dirty="0" err="1"/>
              <a:t>语言</a:t>
            </a:r>
            <a:r>
              <a:rPr lang="en-US" b="1" dirty="0" err="1">
                <a:solidFill>
                  <a:srgbClr val="FF0000"/>
                </a:solidFill>
              </a:rPr>
              <a:t>语义表示</a:t>
            </a:r>
            <a:endParaRPr lang="en-US" altLang="ja-JP" dirty="0"/>
          </a:p>
          <a:p>
            <a:pPr lvl="2"/>
            <a:r>
              <a:rPr lang="ja-JP" altLang="en-US"/>
              <a:t>对于一个词序列</a:t>
            </a:r>
            <a:r>
              <a:rPr lang="zh-CN" altLang="en-US" dirty="0"/>
              <a:t>，</a:t>
            </a:r>
            <a:r>
              <a:rPr lang="ja-JP" altLang="en-US"/>
              <a:t>语言模型研究如何进行语义表示</a:t>
            </a:r>
            <a:endParaRPr lang="en-US" altLang="ja-JP" dirty="0"/>
          </a:p>
          <a:p>
            <a:pPr lvl="3"/>
            <a:r>
              <a:rPr lang="zh-CN" altLang="en-CN" dirty="0"/>
              <a:t>分布式</a:t>
            </a:r>
            <a:r>
              <a:rPr lang="ja-JP" altLang="en-US"/>
              <a:t>表示</a:t>
            </a:r>
            <a:r>
              <a:rPr lang="zh-CN" altLang="en-US" dirty="0"/>
              <a:t> </a:t>
            </a:r>
            <a:r>
              <a:rPr lang="en-US" altLang="zh-CN" dirty="0"/>
              <a:t>(distributed</a:t>
            </a:r>
            <a:r>
              <a:rPr lang="zh-CN" altLang="en-US" dirty="0"/>
              <a:t> </a:t>
            </a:r>
            <a:r>
              <a:rPr lang="en-US" altLang="zh-CN" dirty="0"/>
              <a:t>representations)</a:t>
            </a:r>
            <a:endParaRPr lang="en-US" altLang="ja-JP" dirty="0"/>
          </a:p>
          <a:p>
            <a:pPr marL="1371600" lvl="3" indent="0">
              <a:buNone/>
            </a:pP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D3E3F-B1BC-E646-B2F6-1F3992332255}"/>
              </a:ext>
            </a:extLst>
          </p:cNvPr>
          <p:cNvSpPr txBox="1"/>
          <p:nvPr/>
        </p:nvSpPr>
        <p:spPr>
          <a:xfrm>
            <a:off x="6870988" y="3200401"/>
            <a:ext cx="1918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向量化表示</a:t>
            </a:r>
          </a:p>
          <a:p>
            <a:endParaRPr lang="en-CN" dirty="0"/>
          </a:p>
          <a:p>
            <a:r>
              <a:rPr lang="en-US" dirty="0" err="1"/>
              <a:t>通常是</a:t>
            </a:r>
            <a:r>
              <a:rPr lang="zh-CN" altLang="en-US" b="1" dirty="0"/>
              <a:t>几十到</a:t>
            </a:r>
            <a:endParaRPr lang="en-US" altLang="zh-CN" b="1" dirty="0"/>
          </a:p>
          <a:p>
            <a:r>
              <a:rPr lang="en-US" dirty="0" err="1"/>
              <a:t>几百维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30C33-CF00-0745-81F9-9FCE3A5AA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647" y="2371605"/>
            <a:ext cx="5330436" cy="187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01599"/>
      </p:ext>
    </p:extLst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AFAD3-9EEB-094F-B0C5-CDCE8DEE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语言模型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B3716-2F0D-6046-AED1-1059E9B80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我们主要关心语言模型的两个功能</a:t>
            </a:r>
            <a:endParaRPr lang="en-US" dirty="0"/>
          </a:p>
          <a:p>
            <a:pPr lvl="1"/>
            <a:r>
              <a:rPr lang="en-US" dirty="0" err="1"/>
              <a:t>语言</a:t>
            </a:r>
            <a:r>
              <a:rPr lang="en-US" b="1" dirty="0" err="1">
                <a:solidFill>
                  <a:srgbClr val="FF0000"/>
                </a:solidFill>
              </a:rPr>
              <a:t>语义表示</a:t>
            </a:r>
            <a:endParaRPr lang="en-US" altLang="ja-JP" dirty="0"/>
          </a:p>
          <a:p>
            <a:pPr lvl="2"/>
            <a:r>
              <a:rPr lang="ja-JP" altLang="en-CN"/>
              <a:t>重要</a:t>
            </a:r>
            <a:r>
              <a:rPr lang="ja-JP" altLang="en-US"/>
              <a:t>应用</a:t>
            </a:r>
            <a:r>
              <a:rPr lang="zh-CN" altLang="en-US" dirty="0"/>
              <a:t>：文本分类</a:t>
            </a: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F2DF2-062D-C64C-96D5-02726FD43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77" y="1909605"/>
            <a:ext cx="6239435" cy="27125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FC515-39BD-3C45-A625-B3E7C070EAEE}"/>
              </a:ext>
            </a:extLst>
          </p:cNvPr>
          <p:cNvSpPr txBox="1"/>
          <p:nvPr/>
        </p:nvSpPr>
        <p:spPr>
          <a:xfrm>
            <a:off x="7521389" y="2012570"/>
            <a:ext cx="14343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数据准备</a:t>
            </a:r>
          </a:p>
          <a:p>
            <a:endParaRPr lang="en-CN" b="1" dirty="0"/>
          </a:p>
          <a:p>
            <a:r>
              <a:rPr lang="en-CN" b="1" dirty="0">
                <a:solidFill>
                  <a:srgbClr val="FF0000"/>
                </a:solidFill>
              </a:rPr>
              <a:t>特征表示</a:t>
            </a:r>
          </a:p>
          <a:p>
            <a:endParaRPr lang="en-CN" b="1" dirty="0"/>
          </a:p>
          <a:p>
            <a:r>
              <a:rPr lang="en-CN" b="1" dirty="0"/>
              <a:t>模型训练</a:t>
            </a:r>
          </a:p>
          <a:p>
            <a:endParaRPr lang="en-CN" b="1" dirty="0"/>
          </a:p>
          <a:p>
            <a:r>
              <a:rPr lang="en-CN" b="1" dirty="0"/>
              <a:t>模型测试</a:t>
            </a:r>
          </a:p>
          <a:p>
            <a:endParaRPr lang="en-CN" b="1" dirty="0"/>
          </a:p>
        </p:txBody>
      </p:sp>
    </p:spTree>
    <p:extLst>
      <p:ext uri="{BB962C8B-B14F-4D97-AF65-F5344CB8AC3E}">
        <p14:creationId xmlns:p14="http://schemas.microsoft.com/office/powerpoint/2010/main" val="1951068596"/>
      </p:ext>
    </p:extLst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AFAD3-9EEB-094F-B0C5-CDCE8DEE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语言模型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B3716-2F0D-6046-AED1-1059E9B80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N" dirty="0"/>
              <a:t>如何</a:t>
            </a:r>
            <a:r>
              <a:rPr lang="en-US" dirty="0" err="1"/>
              <a:t>用</a:t>
            </a:r>
            <a:r>
              <a:rPr lang="en-CN" dirty="0"/>
              <a:t>程序实现语言模型呢</a:t>
            </a:r>
            <a:r>
              <a:rPr lang="zh-CN" altLang="en-US" dirty="0"/>
              <a:t>？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b="1" dirty="0"/>
              <a:t>本次课：简要介绍</a:t>
            </a:r>
            <a:r>
              <a:rPr lang="en-US" altLang="zh-CN" b="1" dirty="0"/>
              <a:t>RNN</a:t>
            </a:r>
            <a:r>
              <a:rPr lang="zh-CN" altLang="en-US" b="1" dirty="0"/>
              <a:t>模型的基本思想</a:t>
            </a:r>
            <a:endParaRPr lang="en-US" altLang="zh-CN" b="1" dirty="0"/>
          </a:p>
          <a:p>
            <a:pPr lvl="1"/>
            <a:endParaRPr lang="en-US" dirty="0"/>
          </a:p>
          <a:p>
            <a:pPr lvl="1"/>
            <a:r>
              <a:rPr lang="zh-CN" altLang="en-US" dirty="0"/>
              <a:t>下次课：介绍</a:t>
            </a:r>
            <a:r>
              <a:rPr lang="en-US" altLang="zh-CN" dirty="0"/>
              <a:t>RNN</a:t>
            </a:r>
            <a:r>
              <a:rPr lang="zh-CN" altLang="en-US" dirty="0"/>
              <a:t>文本建模的</a:t>
            </a:r>
            <a:r>
              <a:rPr lang="en-US" altLang="zh-CN" dirty="0" err="1"/>
              <a:t>pytorch</a:t>
            </a:r>
            <a:r>
              <a:rPr lang="zh-CN" altLang="en-US" dirty="0"/>
              <a:t>实现</a:t>
            </a:r>
            <a:endParaRPr lang="en-US" altLang="zh-CN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第三次课</a:t>
            </a:r>
            <a:r>
              <a:rPr lang="zh-CN" altLang="en-US" dirty="0"/>
              <a:t>：高级循环神经网络介绍以及文本生成（附带大作业指导）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611463375"/>
      </p:ext>
    </p:extLst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AFAD3-9EEB-094F-B0C5-CDCE8DEE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循环神经网络建模文本数据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B3716-2F0D-6046-AED1-1059E9B80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N" dirty="0"/>
              <a:t>文本数据建模的本质是</a:t>
            </a:r>
            <a:r>
              <a:rPr lang="zh-CN" altLang="en-US" dirty="0"/>
              <a:t>“</a:t>
            </a:r>
            <a:r>
              <a:rPr lang="zh-CN" altLang="en-US" b="1" dirty="0">
                <a:solidFill>
                  <a:srgbClr val="FF0000"/>
                </a:solidFill>
              </a:rPr>
              <a:t>序列</a:t>
            </a:r>
            <a:r>
              <a:rPr lang="zh-CN" altLang="en-US" dirty="0"/>
              <a:t>”建模</a:t>
            </a:r>
            <a:endParaRPr lang="en-US" altLang="zh-CN" dirty="0"/>
          </a:p>
          <a:p>
            <a:pPr lvl="1"/>
            <a:r>
              <a:rPr lang="zh-CN" altLang="en-US" dirty="0"/>
              <a:t>“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/>
              <a:t>students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/>
              <a:t> </a:t>
            </a:r>
            <a:r>
              <a:rPr lang="en-US" altLang="zh-CN" dirty="0"/>
              <a:t>opened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”</a:t>
            </a:r>
            <a:endParaRPr lang="en-US" altLang="zh-CN" dirty="0"/>
          </a:p>
          <a:p>
            <a:pPr lvl="2"/>
            <a:r>
              <a:rPr lang="zh-CN" altLang="en-US" dirty="0"/>
              <a:t>“词汇</a:t>
            </a:r>
            <a:r>
              <a:rPr lang="en-US" altLang="zh-CN" dirty="0"/>
              <a:t>1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/>
              <a:t>词汇</a:t>
            </a:r>
            <a:r>
              <a:rPr lang="en-US" altLang="zh-CN" dirty="0"/>
              <a:t>2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/>
              <a:t>词汇</a:t>
            </a:r>
            <a:r>
              <a:rPr lang="en-US" altLang="zh-CN" dirty="0"/>
              <a:t>3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/>
              <a:t>词汇</a:t>
            </a:r>
            <a:r>
              <a:rPr lang="en-US" altLang="zh-CN" dirty="0"/>
              <a:t>4</a:t>
            </a:r>
            <a:r>
              <a:rPr lang="zh-CN" altLang="en-US" dirty="0"/>
              <a:t>”</a:t>
            </a:r>
            <a:endParaRPr lang="en-US" altLang="zh-CN" dirty="0"/>
          </a:p>
          <a:p>
            <a:pPr lvl="2"/>
            <a:endParaRPr lang="en-US" altLang="zh-CN" dirty="0"/>
          </a:p>
          <a:p>
            <a:r>
              <a:rPr lang="en-US" dirty="0"/>
              <a:t>MLP</a:t>
            </a:r>
            <a:r>
              <a:rPr lang="zh-CN" altLang="en-US" dirty="0"/>
              <a:t>（多层感知机）无法建模序列数据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循环神经网络</a:t>
            </a:r>
            <a:endParaRPr lang="en-US" altLang="zh-CN" dirty="0"/>
          </a:p>
          <a:p>
            <a:pPr lvl="1"/>
            <a:r>
              <a:rPr lang="en-US" altLang="zh-CN" dirty="0"/>
              <a:t>R</a:t>
            </a:r>
            <a:r>
              <a:rPr lang="en-US" dirty="0"/>
              <a:t>ecurrent </a:t>
            </a:r>
            <a:r>
              <a:rPr lang="en-US" altLang="zh-CN" dirty="0"/>
              <a:t>N</a:t>
            </a:r>
            <a:r>
              <a:rPr lang="en-US" dirty="0"/>
              <a:t>eural </a:t>
            </a:r>
            <a:r>
              <a:rPr lang="en-US" altLang="zh-CN" dirty="0"/>
              <a:t>N</a:t>
            </a:r>
            <a:r>
              <a:rPr lang="en-US" dirty="0"/>
              <a:t>etwork</a:t>
            </a:r>
            <a:r>
              <a:rPr lang="zh-CN" altLang="en-US" dirty="0"/>
              <a:t> </a:t>
            </a:r>
            <a:r>
              <a:rPr lang="en-US" altLang="zh-CN" dirty="0"/>
              <a:t>(RNN)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能够有效刻画序列数据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85929542"/>
      </p:ext>
    </p:extLst>
  </p:cSld>
  <p:clrMapOvr>
    <a:masterClrMapping/>
  </p:clrMapOvr>
  <p:transition spd="slow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AFAD3-9EEB-094F-B0C5-CDCE8DEE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循环神经网络建模文本数据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B3716-2F0D-6046-AED1-1059E9B802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基本思路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 err="1"/>
                  <a:t>逐步给定输入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dirty="0"/>
                  <a:t>，每个步骤得到一个表示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（称为</m:t>
                    </m:r>
                    <m:r>
                      <a:rPr lang="zh-CN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隐含</m:t>
                    </m:r>
                    <m:r>
                      <a:rPr lang="zh-CN" alt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表示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endParaRPr lang="en-US" altLang="zh-CN" dirty="0"/>
              </a:p>
              <a:p>
                <a:pPr lvl="1"/>
                <a:endParaRPr lang="en-US" dirty="0"/>
              </a:p>
              <a:p>
                <a:pPr lvl="1"/>
                <a:r>
                  <a:rPr lang="zh-CN" altLang="en-US" dirty="0">
                    <a:solidFill>
                      <a:srgbClr val="FF0000"/>
                    </a:solidFill>
                  </a:rPr>
                  <a:t>当前时刻的表示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/>
                  <a:t>基于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当前输入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和</a:t>
                </a:r>
                <a:r>
                  <a:rPr lang="zh-CN" altLang="en-US" dirty="0">
                    <a:solidFill>
                      <a:schemeClr val="accent6">
                        <a:lumMod val="50000"/>
                      </a:schemeClr>
                    </a:solidFill>
                  </a:rPr>
                  <a:t>前一时刻表示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b="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/>
                  <a:t>计算得来</a:t>
                </a:r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B3716-2F0D-6046-AED1-1059E9B802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A3A21EA-9E17-E04A-9F9F-63D315232022}"/>
              </a:ext>
            </a:extLst>
          </p:cNvPr>
          <p:cNvSpPr/>
          <p:nvPr/>
        </p:nvSpPr>
        <p:spPr>
          <a:xfrm>
            <a:off x="1183342" y="1748115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/>
              <a:t>the</a:t>
            </a:r>
            <a:endParaRPr lang="en-C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B8EE09-596D-B343-8C48-22374430A449}"/>
              </a:ext>
            </a:extLst>
          </p:cNvPr>
          <p:cNvSpPr/>
          <p:nvPr/>
        </p:nvSpPr>
        <p:spPr>
          <a:xfrm>
            <a:off x="2770096" y="1748114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students</a:t>
            </a:r>
            <a:endParaRPr lang="en-CN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1C2073-FF72-6044-993E-09895C17E7A6}"/>
              </a:ext>
            </a:extLst>
          </p:cNvPr>
          <p:cNvSpPr/>
          <p:nvPr/>
        </p:nvSpPr>
        <p:spPr>
          <a:xfrm>
            <a:off x="4356850" y="1748111"/>
            <a:ext cx="1084729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opened</a:t>
            </a:r>
            <a:endParaRPr lang="en-CN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EA8C1C-A826-0944-83CF-4C043B24110C}"/>
              </a:ext>
            </a:extLst>
          </p:cNvPr>
          <p:cNvSpPr/>
          <p:nvPr/>
        </p:nvSpPr>
        <p:spPr>
          <a:xfrm>
            <a:off x="6167721" y="1748110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their</a:t>
            </a:r>
            <a:endParaRPr lang="en-CN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AB71519-637B-254E-94C6-09DE7E2DE463}"/>
              </a:ext>
            </a:extLst>
          </p:cNvPr>
          <p:cNvSpPr/>
          <p:nvPr/>
        </p:nvSpPr>
        <p:spPr>
          <a:xfrm>
            <a:off x="2124642" y="1855686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49ADF05-D5BE-FB48-ACAF-E1A6BD34CB2E}"/>
              </a:ext>
            </a:extLst>
          </p:cNvPr>
          <p:cNvSpPr/>
          <p:nvPr/>
        </p:nvSpPr>
        <p:spPr>
          <a:xfrm>
            <a:off x="3711388" y="1855685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2EDC73D-D459-8A40-B4EC-879F3C109469}"/>
              </a:ext>
            </a:extLst>
          </p:cNvPr>
          <p:cNvSpPr/>
          <p:nvPr/>
        </p:nvSpPr>
        <p:spPr>
          <a:xfrm>
            <a:off x="5513300" y="1855685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32496266"/>
      </p:ext>
    </p:extLst>
  </p:cSld>
  <p:clrMapOvr>
    <a:masterClrMapping/>
  </p:clrMapOvr>
  <p:transition spd="slow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AFAD3-9EEB-094F-B0C5-CDCE8DEE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循环神经网络建模文本数据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B3716-2F0D-6046-AED1-1059E9B802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35052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基本思路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CN" dirty="0"/>
              </a:p>
              <a:p>
                <a:endParaRPr lang="en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𝑅𝑁𝑁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B3716-2F0D-6046-AED1-1059E9B802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35052"/>
                <a:ext cx="8229600" cy="3937000"/>
              </a:xfrm>
              <a:blipFill>
                <a:blip r:embed="rId2"/>
                <a:stretch>
                  <a:fillRect l="-667" t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22E8B36-DA0B-7747-8B24-16690D1A4670}"/>
              </a:ext>
            </a:extLst>
          </p:cNvPr>
          <p:cNvSpPr/>
          <p:nvPr/>
        </p:nvSpPr>
        <p:spPr>
          <a:xfrm>
            <a:off x="1183342" y="3116339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F96010-E98E-214E-B939-7878BE5BD59F}"/>
                  </a:ext>
                </a:extLst>
              </p:cNvPr>
              <p:cNvSpPr/>
              <p:nvPr/>
            </p:nvSpPr>
            <p:spPr>
              <a:xfrm>
                <a:off x="1249875" y="1378778"/>
                <a:ext cx="575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F96010-E98E-214E-B939-7878BE5BD5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875" y="1378778"/>
                <a:ext cx="575222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97EA825-0FE7-394A-B787-073FDD4FA722}"/>
                  </a:ext>
                </a:extLst>
              </p:cNvPr>
              <p:cNvSpPr/>
              <p:nvPr/>
            </p:nvSpPr>
            <p:spPr>
              <a:xfrm>
                <a:off x="2843003" y="1378778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97EA825-0FE7-394A-B787-073FDD4FA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003" y="1378778"/>
                <a:ext cx="580544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7BEEA94-22D0-F440-951C-E6785DE70CE9}"/>
                  </a:ext>
                </a:extLst>
              </p:cNvPr>
              <p:cNvSpPr/>
              <p:nvPr/>
            </p:nvSpPr>
            <p:spPr>
              <a:xfrm>
                <a:off x="4564587" y="1352112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7BEEA94-22D0-F440-951C-E6785DE70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587" y="1352112"/>
                <a:ext cx="580544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CD07F77-7812-0D49-B209-64011B8F2A5B}"/>
                  </a:ext>
                </a:extLst>
              </p:cNvPr>
              <p:cNvSpPr/>
              <p:nvPr/>
            </p:nvSpPr>
            <p:spPr>
              <a:xfrm>
                <a:off x="6174095" y="1321628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CD07F77-7812-0D49-B209-64011B8F2A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095" y="1321628"/>
                <a:ext cx="580544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Down Arrow 15">
            <a:extLst>
              <a:ext uri="{FF2B5EF4-FFF2-40B4-BE49-F238E27FC236}">
                <a16:creationId xmlns:a16="http://schemas.microsoft.com/office/drawing/2014/main" id="{B0BCB8E7-FBD2-C441-8CEB-01DA0F755F6C}"/>
              </a:ext>
            </a:extLst>
          </p:cNvPr>
          <p:cNvSpPr/>
          <p:nvPr/>
        </p:nvSpPr>
        <p:spPr>
          <a:xfrm>
            <a:off x="1541750" y="2321859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0E86F2-6C8C-154E-B43F-FED4A58AC466}"/>
                  </a:ext>
                </a:extLst>
              </p:cNvPr>
              <p:cNvSpPr/>
              <p:nvPr/>
            </p:nvSpPr>
            <p:spPr>
              <a:xfrm>
                <a:off x="1525639" y="2505191"/>
                <a:ext cx="575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0E86F2-6C8C-154E-B43F-FED4A58AC4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639" y="2505191"/>
                <a:ext cx="575222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5FDABD-ACF1-BF4B-9486-525500C05DF9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43954" y="3290229"/>
            <a:ext cx="654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7E460A2-1B9C-D943-B124-D099DC304318}"/>
                  </a:ext>
                </a:extLst>
              </p:cNvPr>
              <p:cNvSpPr/>
              <p:nvPr/>
            </p:nvSpPr>
            <p:spPr>
              <a:xfrm>
                <a:off x="2109389" y="2931673"/>
                <a:ext cx="536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7E460A2-1B9C-D943-B124-D099DC304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389" y="2931673"/>
                <a:ext cx="536750" cy="369332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53E2098-CFC6-ED46-AFA2-13DEF4C242F1}"/>
              </a:ext>
            </a:extLst>
          </p:cNvPr>
          <p:cNvSpPr txBox="1"/>
          <p:nvPr/>
        </p:nvSpPr>
        <p:spPr>
          <a:xfrm>
            <a:off x="2554941" y="4096871"/>
            <a:ext cx="5988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N" dirty="0"/>
          </a:p>
          <a:p>
            <a:r>
              <a:rPr lang="en-CN" dirty="0"/>
              <a:t>第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en-CN" dirty="0"/>
              <a:t>个时刻的表示</a:t>
            </a:r>
            <a:r>
              <a:rPr lang="zh-CN" altLang="en-US" dirty="0"/>
              <a:t>：</a:t>
            </a:r>
            <a:r>
              <a:rPr lang="zh-CN" altLang="en-US" b="1" dirty="0"/>
              <a:t>编码了第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/>
              <a:t>个时刻为止的所有信息</a:t>
            </a:r>
            <a:endParaRPr lang="en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8E01E7-D8C0-6940-A133-BE18A80EFEED}"/>
                  </a:ext>
                </a:extLst>
              </p:cNvPr>
              <p:cNvSpPr/>
              <p:nvPr/>
            </p:nvSpPr>
            <p:spPr>
              <a:xfrm>
                <a:off x="4714357" y="3307764"/>
                <a:ext cx="433259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Cambria Math" panose="02040503050406030204" pitchFamily="18" charset="0"/>
                  </a:rPr>
                  <a:t>函数定义：</a:t>
                </a:r>
                <a:endParaRPr lang="en-US" altLang="zh-CN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𝑅𝑁𝑁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8E01E7-D8C0-6940-A133-BE18A80EF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357" y="3307764"/>
                <a:ext cx="4332596" cy="646331"/>
              </a:xfrm>
              <a:prstGeom prst="rect">
                <a:avLst/>
              </a:prstGeom>
              <a:blipFill>
                <a:blip r:embed="rId9"/>
                <a:stretch>
                  <a:fillRect l="-1170" t="-7692" b="-961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B4FC31F3-1040-C14F-9CA9-21A4E2AD7B7A}"/>
              </a:ext>
            </a:extLst>
          </p:cNvPr>
          <p:cNvSpPr/>
          <p:nvPr/>
        </p:nvSpPr>
        <p:spPr>
          <a:xfrm>
            <a:off x="1183342" y="1748115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/>
              <a:t>the</a:t>
            </a:r>
            <a:endParaRPr lang="en-C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4F3E1C-5801-BE43-A568-4407CBFF4AAC}"/>
              </a:ext>
            </a:extLst>
          </p:cNvPr>
          <p:cNvSpPr/>
          <p:nvPr/>
        </p:nvSpPr>
        <p:spPr>
          <a:xfrm>
            <a:off x="2770096" y="1748114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students</a:t>
            </a:r>
            <a:endParaRPr lang="en-CN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8CF0B5-B669-4543-9196-726A88A2BBBC}"/>
              </a:ext>
            </a:extLst>
          </p:cNvPr>
          <p:cNvSpPr/>
          <p:nvPr/>
        </p:nvSpPr>
        <p:spPr>
          <a:xfrm>
            <a:off x="4356850" y="1748111"/>
            <a:ext cx="1084729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opened</a:t>
            </a:r>
            <a:endParaRPr lang="en-CN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CD687F-4E89-9A4F-89BF-8A9D35B01737}"/>
              </a:ext>
            </a:extLst>
          </p:cNvPr>
          <p:cNvSpPr/>
          <p:nvPr/>
        </p:nvSpPr>
        <p:spPr>
          <a:xfrm>
            <a:off x="6167721" y="1748110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their</a:t>
            </a:r>
            <a:endParaRPr lang="en-CN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50167605-31FE-6541-BEA0-103CF90C3D54}"/>
              </a:ext>
            </a:extLst>
          </p:cNvPr>
          <p:cNvSpPr/>
          <p:nvPr/>
        </p:nvSpPr>
        <p:spPr>
          <a:xfrm>
            <a:off x="2124642" y="1855686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1E41BF15-42C5-1747-B9B9-D04BEE9BF6FB}"/>
              </a:ext>
            </a:extLst>
          </p:cNvPr>
          <p:cNvSpPr/>
          <p:nvPr/>
        </p:nvSpPr>
        <p:spPr>
          <a:xfrm>
            <a:off x="3711388" y="1855685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5FAC55B7-84D0-4648-B538-542E166ECE07}"/>
              </a:ext>
            </a:extLst>
          </p:cNvPr>
          <p:cNvSpPr/>
          <p:nvPr/>
        </p:nvSpPr>
        <p:spPr>
          <a:xfrm>
            <a:off x="5513300" y="1855685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22997174"/>
      </p:ext>
    </p:extLst>
  </p:cSld>
  <p:clrMapOvr>
    <a:masterClrMapping/>
  </p:clrMapOvr>
  <p:transition spd="slow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AFAD3-9EEB-094F-B0C5-CDCE8DEE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循环神经网络建模文本数据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B3716-2F0D-6046-AED1-1059E9B802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基本思路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CN" dirty="0"/>
              </a:p>
              <a:p>
                <a:endParaRPr lang="en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𝑅𝑁𝑁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B3716-2F0D-6046-AED1-1059E9B802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9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22E8B36-DA0B-7747-8B24-16690D1A4670}"/>
              </a:ext>
            </a:extLst>
          </p:cNvPr>
          <p:cNvSpPr/>
          <p:nvPr/>
        </p:nvSpPr>
        <p:spPr>
          <a:xfrm>
            <a:off x="1183342" y="3116339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F96010-E98E-214E-B939-7878BE5BD59F}"/>
                  </a:ext>
                </a:extLst>
              </p:cNvPr>
              <p:cNvSpPr/>
              <p:nvPr/>
            </p:nvSpPr>
            <p:spPr>
              <a:xfrm>
                <a:off x="1249875" y="1378778"/>
                <a:ext cx="575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F96010-E98E-214E-B939-7878BE5BD5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875" y="1378778"/>
                <a:ext cx="575222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97EA825-0FE7-394A-B787-073FDD4FA722}"/>
                  </a:ext>
                </a:extLst>
              </p:cNvPr>
              <p:cNvSpPr/>
              <p:nvPr/>
            </p:nvSpPr>
            <p:spPr>
              <a:xfrm>
                <a:off x="2843003" y="1378778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97EA825-0FE7-394A-B787-073FDD4FA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003" y="1378778"/>
                <a:ext cx="580544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7BEEA94-22D0-F440-951C-E6785DE70CE9}"/>
                  </a:ext>
                </a:extLst>
              </p:cNvPr>
              <p:cNvSpPr/>
              <p:nvPr/>
            </p:nvSpPr>
            <p:spPr>
              <a:xfrm>
                <a:off x="4564587" y="1352112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7BEEA94-22D0-F440-951C-E6785DE70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587" y="1352112"/>
                <a:ext cx="580544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CD07F77-7812-0D49-B209-64011B8F2A5B}"/>
                  </a:ext>
                </a:extLst>
              </p:cNvPr>
              <p:cNvSpPr/>
              <p:nvPr/>
            </p:nvSpPr>
            <p:spPr>
              <a:xfrm>
                <a:off x="6174095" y="1321628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CD07F77-7812-0D49-B209-64011B8F2A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095" y="1321628"/>
                <a:ext cx="580544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Down Arrow 15">
            <a:extLst>
              <a:ext uri="{FF2B5EF4-FFF2-40B4-BE49-F238E27FC236}">
                <a16:creationId xmlns:a16="http://schemas.microsoft.com/office/drawing/2014/main" id="{B0BCB8E7-FBD2-C441-8CEB-01DA0F755F6C}"/>
              </a:ext>
            </a:extLst>
          </p:cNvPr>
          <p:cNvSpPr/>
          <p:nvPr/>
        </p:nvSpPr>
        <p:spPr>
          <a:xfrm>
            <a:off x="1541750" y="2321859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0E86F2-6C8C-154E-B43F-FED4A58AC466}"/>
                  </a:ext>
                </a:extLst>
              </p:cNvPr>
              <p:cNvSpPr/>
              <p:nvPr/>
            </p:nvSpPr>
            <p:spPr>
              <a:xfrm>
                <a:off x="1525639" y="2505191"/>
                <a:ext cx="575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0E86F2-6C8C-154E-B43F-FED4A58AC4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639" y="2505191"/>
                <a:ext cx="575222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5FDABD-ACF1-BF4B-9486-525500C05DF9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43954" y="3290229"/>
            <a:ext cx="654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7E460A2-1B9C-D943-B124-D099DC304318}"/>
                  </a:ext>
                </a:extLst>
              </p:cNvPr>
              <p:cNvSpPr/>
              <p:nvPr/>
            </p:nvSpPr>
            <p:spPr>
              <a:xfrm>
                <a:off x="2109389" y="2931673"/>
                <a:ext cx="536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7E460A2-1B9C-D943-B124-D099DC304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389" y="2931673"/>
                <a:ext cx="536750" cy="369332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1C5B7BA-3B4F-D244-A868-FB0A12000C57}"/>
              </a:ext>
            </a:extLst>
          </p:cNvPr>
          <p:cNvSpPr/>
          <p:nvPr/>
        </p:nvSpPr>
        <p:spPr>
          <a:xfrm>
            <a:off x="2770096" y="3127115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01201E-CCDF-3F47-A1AA-D250724AE900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630708" y="3301005"/>
            <a:ext cx="654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07BE70F-FA5C-4C44-90DC-73A7EE9D3DCB}"/>
                  </a:ext>
                </a:extLst>
              </p:cNvPr>
              <p:cNvSpPr/>
              <p:nvPr/>
            </p:nvSpPr>
            <p:spPr>
              <a:xfrm>
                <a:off x="3696143" y="2942449"/>
                <a:ext cx="5420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07BE70F-FA5C-4C44-90DC-73A7EE9D3D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43" y="2942449"/>
                <a:ext cx="542071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Down Arrow 24">
            <a:extLst>
              <a:ext uri="{FF2B5EF4-FFF2-40B4-BE49-F238E27FC236}">
                <a16:creationId xmlns:a16="http://schemas.microsoft.com/office/drawing/2014/main" id="{7BC46EC3-B982-5042-B647-A8EE7A8BCF6C}"/>
              </a:ext>
            </a:extLst>
          </p:cNvPr>
          <p:cNvSpPr/>
          <p:nvPr/>
        </p:nvSpPr>
        <p:spPr>
          <a:xfrm>
            <a:off x="2971462" y="2342699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41F746F-8A2E-7746-9652-4AB342107082}"/>
                  </a:ext>
                </a:extLst>
              </p:cNvPr>
              <p:cNvSpPr/>
              <p:nvPr/>
            </p:nvSpPr>
            <p:spPr>
              <a:xfrm>
                <a:off x="2955351" y="2526031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41F746F-8A2E-7746-9652-4AB3421070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351" y="2526031"/>
                <a:ext cx="580544" cy="369332"/>
              </a:xfrm>
              <a:prstGeom prst="rect">
                <a:avLst/>
              </a:prstGeom>
              <a:blipFill>
                <a:blip r:embed="rId1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9222EC1-4F2A-6C47-A64B-4609124A277F}"/>
              </a:ext>
            </a:extLst>
          </p:cNvPr>
          <p:cNvSpPr txBox="1"/>
          <p:nvPr/>
        </p:nvSpPr>
        <p:spPr>
          <a:xfrm>
            <a:off x="2554941" y="4096871"/>
            <a:ext cx="5988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N" dirty="0"/>
          </a:p>
          <a:p>
            <a:r>
              <a:rPr lang="en-CN" dirty="0"/>
              <a:t>第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en-CN" dirty="0"/>
              <a:t>个时刻的表示</a:t>
            </a:r>
            <a:r>
              <a:rPr lang="zh-CN" altLang="en-US" dirty="0"/>
              <a:t>：</a:t>
            </a:r>
            <a:r>
              <a:rPr lang="zh-CN" altLang="en-US" b="1" dirty="0"/>
              <a:t>编码了第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en-US" b="1" dirty="0"/>
              <a:t>个时刻为止的所有信息</a:t>
            </a:r>
            <a:endParaRPr lang="en-CN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A0411A-C035-BD4B-86EB-6DE9312B7091}"/>
              </a:ext>
            </a:extLst>
          </p:cNvPr>
          <p:cNvSpPr/>
          <p:nvPr/>
        </p:nvSpPr>
        <p:spPr>
          <a:xfrm>
            <a:off x="1183342" y="1748115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/>
              <a:t>the</a:t>
            </a:r>
            <a:endParaRPr lang="en-C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464C9A-8456-8045-A97A-0337D20A675E}"/>
              </a:ext>
            </a:extLst>
          </p:cNvPr>
          <p:cNvSpPr/>
          <p:nvPr/>
        </p:nvSpPr>
        <p:spPr>
          <a:xfrm>
            <a:off x="2770096" y="1748114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students</a:t>
            </a:r>
            <a:endParaRPr lang="en-CN" sz="16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C5C27A-FE9E-6F46-8516-DBAB94A33976}"/>
              </a:ext>
            </a:extLst>
          </p:cNvPr>
          <p:cNvSpPr/>
          <p:nvPr/>
        </p:nvSpPr>
        <p:spPr>
          <a:xfrm>
            <a:off x="4356850" y="1748111"/>
            <a:ext cx="1084729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opened</a:t>
            </a:r>
            <a:endParaRPr lang="en-CN" sz="1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8FDA515-1E00-1B4B-900A-9662C575A9E1}"/>
              </a:ext>
            </a:extLst>
          </p:cNvPr>
          <p:cNvSpPr/>
          <p:nvPr/>
        </p:nvSpPr>
        <p:spPr>
          <a:xfrm>
            <a:off x="6167721" y="1748110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their</a:t>
            </a:r>
            <a:endParaRPr lang="en-CN" dirty="0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F6CDCC55-0BA9-2F49-8515-773BD97E7AF7}"/>
              </a:ext>
            </a:extLst>
          </p:cNvPr>
          <p:cNvSpPr/>
          <p:nvPr/>
        </p:nvSpPr>
        <p:spPr>
          <a:xfrm>
            <a:off x="2124642" y="1855686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6D1C176A-E1D5-2848-AEAB-E51DDB6DDC3D}"/>
              </a:ext>
            </a:extLst>
          </p:cNvPr>
          <p:cNvSpPr/>
          <p:nvPr/>
        </p:nvSpPr>
        <p:spPr>
          <a:xfrm>
            <a:off x="3711388" y="1855685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825B4B9F-9E2C-2E46-9875-CD15A22B838C}"/>
              </a:ext>
            </a:extLst>
          </p:cNvPr>
          <p:cNvSpPr/>
          <p:nvPr/>
        </p:nvSpPr>
        <p:spPr>
          <a:xfrm>
            <a:off x="5513300" y="1855685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91407720"/>
      </p:ext>
    </p:extLst>
  </p:cSld>
  <p:clrMapOvr>
    <a:masterClrMapping/>
  </p:clrMapOvr>
  <p:transition spd="slow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AFAD3-9EEB-094F-B0C5-CDCE8DEE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循环神经网络建模文本数据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B3716-2F0D-6046-AED1-1059E9B802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基本思路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CN" dirty="0"/>
              </a:p>
              <a:p>
                <a:endParaRPr lang="en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𝑅𝑁𝑁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B3716-2F0D-6046-AED1-1059E9B802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9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22E8B36-DA0B-7747-8B24-16690D1A4670}"/>
              </a:ext>
            </a:extLst>
          </p:cNvPr>
          <p:cNvSpPr/>
          <p:nvPr/>
        </p:nvSpPr>
        <p:spPr>
          <a:xfrm>
            <a:off x="1183342" y="3116339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F96010-E98E-214E-B939-7878BE5BD59F}"/>
                  </a:ext>
                </a:extLst>
              </p:cNvPr>
              <p:cNvSpPr/>
              <p:nvPr/>
            </p:nvSpPr>
            <p:spPr>
              <a:xfrm>
                <a:off x="1249875" y="1378778"/>
                <a:ext cx="575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F96010-E98E-214E-B939-7878BE5BD5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875" y="1378778"/>
                <a:ext cx="575222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97EA825-0FE7-394A-B787-073FDD4FA722}"/>
                  </a:ext>
                </a:extLst>
              </p:cNvPr>
              <p:cNvSpPr/>
              <p:nvPr/>
            </p:nvSpPr>
            <p:spPr>
              <a:xfrm>
                <a:off x="2843003" y="1378778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97EA825-0FE7-394A-B787-073FDD4FA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003" y="1378778"/>
                <a:ext cx="580544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7BEEA94-22D0-F440-951C-E6785DE70CE9}"/>
                  </a:ext>
                </a:extLst>
              </p:cNvPr>
              <p:cNvSpPr/>
              <p:nvPr/>
            </p:nvSpPr>
            <p:spPr>
              <a:xfrm>
                <a:off x="4564587" y="1352112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7BEEA94-22D0-F440-951C-E6785DE70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587" y="1352112"/>
                <a:ext cx="580544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CD07F77-7812-0D49-B209-64011B8F2A5B}"/>
                  </a:ext>
                </a:extLst>
              </p:cNvPr>
              <p:cNvSpPr/>
              <p:nvPr/>
            </p:nvSpPr>
            <p:spPr>
              <a:xfrm>
                <a:off x="6174095" y="1321628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CD07F77-7812-0D49-B209-64011B8F2A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095" y="1321628"/>
                <a:ext cx="580544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Down Arrow 15">
            <a:extLst>
              <a:ext uri="{FF2B5EF4-FFF2-40B4-BE49-F238E27FC236}">
                <a16:creationId xmlns:a16="http://schemas.microsoft.com/office/drawing/2014/main" id="{B0BCB8E7-FBD2-C441-8CEB-01DA0F755F6C}"/>
              </a:ext>
            </a:extLst>
          </p:cNvPr>
          <p:cNvSpPr/>
          <p:nvPr/>
        </p:nvSpPr>
        <p:spPr>
          <a:xfrm>
            <a:off x="1541750" y="2321859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0E86F2-6C8C-154E-B43F-FED4A58AC466}"/>
                  </a:ext>
                </a:extLst>
              </p:cNvPr>
              <p:cNvSpPr/>
              <p:nvPr/>
            </p:nvSpPr>
            <p:spPr>
              <a:xfrm>
                <a:off x="1525639" y="2505191"/>
                <a:ext cx="575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0E86F2-6C8C-154E-B43F-FED4A58AC4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639" y="2505191"/>
                <a:ext cx="575222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5FDABD-ACF1-BF4B-9486-525500C05DF9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43954" y="3290229"/>
            <a:ext cx="654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7E460A2-1B9C-D943-B124-D099DC304318}"/>
                  </a:ext>
                </a:extLst>
              </p:cNvPr>
              <p:cNvSpPr/>
              <p:nvPr/>
            </p:nvSpPr>
            <p:spPr>
              <a:xfrm>
                <a:off x="2109389" y="2931673"/>
                <a:ext cx="536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7E460A2-1B9C-D943-B124-D099DC304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389" y="2931673"/>
                <a:ext cx="536750" cy="369332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1C5B7BA-3B4F-D244-A868-FB0A12000C57}"/>
              </a:ext>
            </a:extLst>
          </p:cNvPr>
          <p:cNvSpPr/>
          <p:nvPr/>
        </p:nvSpPr>
        <p:spPr>
          <a:xfrm>
            <a:off x="2770096" y="3127115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01201E-CCDF-3F47-A1AA-D250724AE900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630708" y="3301005"/>
            <a:ext cx="654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07BE70F-FA5C-4C44-90DC-73A7EE9D3DCB}"/>
                  </a:ext>
                </a:extLst>
              </p:cNvPr>
              <p:cNvSpPr/>
              <p:nvPr/>
            </p:nvSpPr>
            <p:spPr>
              <a:xfrm>
                <a:off x="3696143" y="2942449"/>
                <a:ext cx="5420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07BE70F-FA5C-4C44-90DC-73A7EE9D3D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43" y="2942449"/>
                <a:ext cx="542071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Down Arrow 24">
            <a:extLst>
              <a:ext uri="{FF2B5EF4-FFF2-40B4-BE49-F238E27FC236}">
                <a16:creationId xmlns:a16="http://schemas.microsoft.com/office/drawing/2014/main" id="{7BC46EC3-B982-5042-B647-A8EE7A8BCF6C}"/>
              </a:ext>
            </a:extLst>
          </p:cNvPr>
          <p:cNvSpPr/>
          <p:nvPr/>
        </p:nvSpPr>
        <p:spPr>
          <a:xfrm>
            <a:off x="2971462" y="2342699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41F746F-8A2E-7746-9652-4AB342107082}"/>
                  </a:ext>
                </a:extLst>
              </p:cNvPr>
              <p:cNvSpPr/>
              <p:nvPr/>
            </p:nvSpPr>
            <p:spPr>
              <a:xfrm>
                <a:off x="2955351" y="2526031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41F746F-8A2E-7746-9652-4AB3421070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351" y="2526031"/>
                <a:ext cx="580544" cy="369332"/>
              </a:xfrm>
              <a:prstGeom prst="rect">
                <a:avLst/>
              </a:prstGeom>
              <a:blipFill>
                <a:blip r:embed="rId1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DF23072-0605-1249-9FF9-D262C6BCC336}"/>
              </a:ext>
            </a:extLst>
          </p:cNvPr>
          <p:cNvSpPr/>
          <p:nvPr/>
        </p:nvSpPr>
        <p:spPr>
          <a:xfrm>
            <a:off x="4357646" y="3127115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C8CDF6-86A1-C24A-B31F-218574A77C90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218258" y="3301005"/>
            <a:ext cx="654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ABA3E4B-F199-D642-B6DF-6C1F898B0201}"/>
                  </a:ext>
                </a:extLst>
              </p:cNvPr>
              <p:cNvSpPr/>
              <p:nvPr/>
            </p:nvSpPr>
            <p:spPr>
              <a:xfrm>
                <a:off x="5283693" y="2942449"/>
                <a:ext cx="5420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ABA3E4B-F199-D642-B6DF-6C1F898B0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693" y="2942449"/>
                <a:ext cx="542071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Down Arrow 29">
            <a:extLst>
              <a:ext uri="{FF2B5EF4-FFF2-40B4-BE49-F238E27FC236}">
                <a16:creationId xmlns:a16="http://schemas.microsoft.com/office/drawing/2014/main" id="{097AF783-59D1-7B4C-913D-74DBBD741402}"/>
              </a:ext>
            </a:extLst>
          </p:cNvPr>
          <p:cNvSpPr/>
          <p:nvPr/>
        </p:nvSpPr>
        <p:spPr>
          <a:xfrm>
            <a:off x="4559012" y="2342699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4CB2077-2B1E-1643-A1FC-01DC718A7AC7}"/>
                  </a:ext>
                </a:extLst>
              </p:cNvPr>
              <p:cNvSpPr/>
              <p:nvPr/>
            </p:nvSpPr>
            <p:spPr>
              <a:xfrm>
                <a:off x="4542901" y="2526031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4CB2077-2B1E-1643-A1FC-01DC718A7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901" y="2526031"/>
                <a:ext cx="580544" cy="369332"/>
              </a:xfrm>
              <a:prstGeom prst="rect">
                <a:avLst/>
              </a:prstGeom>
              <a:blipFill>
                <a:blip r:embed="rId1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DAE1BC1B-063C-8249-AD1F-62B5AFD73D30}"/>
              </a:ext>
            </a:extLst>
          </p:cNvPr>
          <p:cNvSpPr txBox="1"/>
          <p:nvPr/>
        </p:nvSpPr>
        <p:spPr>
          <a:xfrm>
            <a:off x="2554941" y="4096871"/>
            <a:ext cx="5988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N" dirty="0"/>
          </a:p>
          <a:p>
            <a:r>
              <a:rPr lang="en-CN" dirty="0"/>
              <a:t>第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en-CN" dirty="0"/>
              <a:t>个时刻的表示</a:t>
            </a:r>
            <a:r>
              <a:rPr lang="zh-CN" altLang="en-US" dirty="0"/>
              <a:t>：</a:t>
            </a:r>
            <a:r>
              <a:rPr lang="zh-CN" altLang="en-US" b="1" dirty="0"/>
              <a:t>编码了第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zh-CN" altLang="en-US" b="1" dirty="0"/>
              <a:t>个时刻为止的所有信息</a:t>
            </a:r>
            <a:endParaRPr lang="en-CN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934303-94CD-CD47-A253-0466DF53BB6F}"/>
              </a:ext>
            </a:extLst>
          </p:cNvPr>
          <p:cNvSpPr/>
          <p:nvPr/>
        </p:nvSpPr>
        <p:spPr>
          <a:xfrm>
            <a:off x="1183342" y="1748115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/>
              <a:t>the</a:t>
            </a:r>
            <a:endParaRPr lang="en-C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94EE20-F3D2-C742-B817-06CDEFA96846}"/>
              </a:ext>
            </a:extLst>
          </p:cNvPr>
          <p:cNvSpPr/>
          <p:nvPr/>
        </p:nvSpPr>
        <p:spPr>
          <a:xfrm>
            <a:off x="2770096" y="1748114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students</a:t>
            </a:r>
            <a:endParaRPr lang="en-CN" sz="16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0DD44F8-F758-2147-8C6C-79B06613C5FF}"/>
              </a:ext>
            </a:extLst>
          </p:cNvPr>
          <p:cNvSpPr/>
          <p:nvPr/>
        </p:nvSpPr>
        <p:spPr>
          <a:xfrm>
            <a:off x="4356850" y="1748111"/>
            <a:ext cx="1084729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opened</a:t>
            </a:r>
            <a:endParaRPr lang="en-CN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4FEE175-5A3E-3B44-8DF8-F2BA8ABAD1B4}"/>
              </a:ext>
            </a:extLst>
          </p:cNvPr>
          <p:cNvSpPr/>
          <p:nvPr/>
        </p:nvSpPr>
        <p:spPr>
          <a:xfrm>
            <a:off x="6167721" y="1748110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their</a:t>
            </a:r>
            <a:endParaRPr lang="en-CN" dirty="0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D9B16632-EC7D-6B44-98A5-CBE7C7FB0870}"/>
              </a:ext>
            </a:extLst>
          </p:cNvPr>
          <p:cNvSpPr/>
          <p:nvPr/>
        </p:nvSpPr>
        <p:spPr>
          <a:xfrm>
            <a:off x="2124642" y="1855686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7524708-19BA-3A44-88E8-5657A6C6C75D}"/>
              </a:ext>
            </a:extLst>
          </p:cNvPr>
          <p:cNvSpPr/>
          <p:nvPr/>
        </p:nvSpPr>
        <p:spPr>
          <a:xfrm>
            <a:off x="3711388" y="1855685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A9501EB9-124B-4440-98D7-744B803CA3D3}"/>
              </a:ext>
            </a:extLst>
          </p:cNvPr>
          <p:cNvSpPr/>
          <p:nvPr/>
        </p:nvSpPr>
        <p:spPr>
          <a:xfrm>
            <a:off x="5513300" y="1855685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11467558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98E0-93B9-6C49-B00D-58422EB6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什么是自然语言</a:t>
            </a:r>
            <a:r>
              <a:rPr lang="zh-CN" altLang="en-US" dirty="0"/>
              <a:t>？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CC8ED-7030-3A43-96AF-B785B89D6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语言是思维的载体</a:t>
            </a:r>
            <a:r>
              <a:rPr lang="zh-CN" altLang="en-US" dirty="0"/>
              <a:t>，是人类交流思想、表达感情最自然、最直接、最方便的工具</a:t>
            </a:r>
            <a:endParaRPr lang="en-CN" dirty="0"/>
          </a:p>
          <a:p>
            <a:r>
              <a:rPr lang="en-CN" dirty="0"/>
              <a:t>自然语言</a:t>
            </a:r>
            <a:r>
              <a:rPr lang="zh-CN" altLang="en-US" dirty="0"/>
              <a:t>（</a:t>
            </a:r>
            <a:r>
              <a:rPr lang="en-US" altLang="zh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）</a:t>
            </a:r>
            <a:r>
              <a:rPr lang="en-CN" dirty="0"/>
              <a:t>是人类社会发展过程中</a:t>
            </a:r>
            <a:r>
              <a:rPr lang="zh-CN" altLang="en-US" dirty="0"/>
              <a:t>“</a:t>
            </a:r>
            <a:r>
              <a:rPr lang="en-CN" dirty="0"/>
              <a:t>自然</a:t>
            </a:r>
            <a:r>
              <a:rPr lang="zh-CN" altLang="en-US" dirty="0"/>
              <a:t>”</a:t>
            </a:r>
            <a:r>
              <a:rPr lang="en-CN" dirty="0"/>
              <a:t>产生的语言</a:t>
            </a:r>
          </a:p>
          <a:p>
            <a:pPr lvl="1"/>
            <a:r>
              <a:rPr lang="en-CN" dirty="0"/>
              <a:t>与</a:t>
            </a:r>
            <a:r>
              <a:rPr lang="zh-CN" altLang="en-US" dirty="0"/>
              <a:t>“人工语言”相区别</a:t>
            </a:r>
            <a:endParaRPr lang="en-US" altLang="zh-CN" dirty="0"/>
          </a:p>
          <a:p>
            <a:pPr lvl="1"/>
            <a:endParaRPr lang="en-CN" dirty="0"/>
          </a:p>
          <a:p>
            <a:endParaRPr lang="en-CN" dirty="0"/>
          </a:p>
        </p:txBody>
      </p:sp>
      <p:pic>
        <p:nvPicPr>
          <p:cNvPr id="1026" name="Picture 2" descr="Java、Python、JavaScript、PHP、C/C++编程语言介绍-Java资讯-博学谷">
            <a:extLst>
              <a:ext uri="{FF2B5EF4-FFF2-40B4-BE49-F238E27FC236}">
                <a16:creationId xmlns:a16="http://schemas.microsoft.com/office/drawing/2014/main" id="{0DFB4422-E34E-E449-A236-96B3AADAA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71750"/>
            <a:ext cx="37592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世界各国语言用日语怎么说？你知道吗？快来看看吧！ - 知乎">
            <a:extLst>
              <a:ext uri="{FF2B5EF4-FFF2-40B4-BE49-F238E27FC236}">
                <a16:creationId xmlns:a16="http://schemas.microsoft.com/office/drawing/2014/main" id="{FBE283B8-42D3-994D-8A54-FA306E9E6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99" y="2571750"/>
            <a:ext cx="4540865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110322"/>
      </p:ext>
    </p:extLst>
  </p:cSld>
  <p:clrMapOvr>
    <a:masterClrMapping/>
  </p:clrMapOvr>
  <p:transition spd="slow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AFAD3-9EEB-094F-B0C5-CDCE8DEE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循环神经网络建模文本数据</a:t>
            </a:r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B3716-2F0D-6046-AED1-1059E9B802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基本思路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CN" dirty="0"/>
              </a:p>
              <a:p>
                <a:endParaRPr lang="en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𝑅𝑁𝑁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B3716-2F0D-6046-AED1-1059E9B802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22E8B36-DA0B-7747-8B24-16690D1A4670}"/>
              </a:ext>
            </a:extLst>
          </p:cNvPr>
          <p:cNvSpPr/>
          <p:nvPr/>
        </p:nvSpPr>
        <p:spPr>
          <a:xfrm>
            <a:off x="1183342" y="3116339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F96010-E98E-214E-B939-7878BE5BD59F}"/>
                  </a:ext>
                </a:extLst>
              </p:cNvPr>
              <p:cNvSpPr/>
              <p:nvPr/>
            </p:nvSpPr>
            <p:spPr>
              <a:xfrm>
                <a:off x="1249875" y="1378778"/>
                <a:ext cx="575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F96010-E98E-214E-B939-7878BE5BD5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875" y="1378778"/>
                <a:ext cx="575222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97EA825-0FE7-394A-B787-073FDD4FA722}"/>
                  </a:ext>
                </a:extLst>
              </p:cNvPr>
              <p:cNvSpPr/>
              <p:nvPr/>
            </p:nvSpPr>
            <p:spPr>
              <a:xfrm>
                <a:off x="2843003" y="1378778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97EA825-0FE7-394A-B787-073FDD4FA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003" y="1378778"/>
                <a:ext cx="580544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7BEEA94-22D0-F440-951C-E6785DE70CE9}"/>
                  </a:ext>
                </a:extLst>
              </p:cNvPr>
              <p:cNvSpPr/>
              <p:nvPr/>
            </p:nvSpPr>
            <p:spPr>
              <a:xfrm>
                <a:off x="4564587" y="1352112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7BEEA94-22D0-F440-951C-E6785DE70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587" y="1352112"/>
                <a:ext cx="580544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CD07F77-7812-0D49-B209-64011B8F2A5B}"/>
                  </a:ext>
                </a:extLst>
              </p:cNvPr>
              <p:cNvSpPr/>
              <p:nvPr/>
            </p:nvSpPr>
            <p:spPr>
              <a:xfrm>
                <a:off x="6174095" y="1321628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CD07F77-7812-0D49-B209-64011B8F2A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095" y="1321628"/>
                <a:ext cx="580544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Down Arrow 15">
            <a:extLst>
              <a:ext uri="{FF2B5EF4-FFF2-40B4-BE49-F238E27FC236}">
                <a16:creationId xmlns:a16="http://schemas.microsoft.com/office/drawing/2014/main" id="{B0BCB8E7-FBD2-C441-8CEB-01DA0F755F6C}"/>
              </a:ext>
            </a:extLst>
          </p:cNvPr>
          <p:cNvSpPr/>
          <p:nvPr/>
        </p:nvSpPr>
        <p:spPr>
          <a:xfrm>
            <a:off x="1541750" y="2321859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0E86F2-6C8C-154E-B43F-FED4A58AC466}"/>
                  </a:ext>
                </a:extLst>
              </p:cNvPr>
              <p:cNvSpPr/>
              <p:nvPr/>
            </p:nvSpPr>
            <p:spPr>
              <a:xfrm>
                <a:off x="1525639" y="2505191"/>
                <a:ext cx="575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0E86F2-6C8C-154E-B43F-FED4A58AC4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639" y="2505191"/>
                <a:ext cx="575222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5FDABD-ACF1-BF4B-9486-525500C05DF9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43954" y="3290229"/>
            <a:ext cx="654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7E460A2-1B9C-D943-B124-D099DC304318}"/>
                  </a:ext>
                </a:extLst>
              </p:cNvPr>
              <p:cNvSpPr/>
              <p:nvPr/>
            </p:nvSpPr>
            <p:spPr>
              <a:xfrm>
                <a:off x="2109389" y="2931673"/>
                <a:ext cx="536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7E460A2-1B9C-D943-B124-D099DC304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389" y="2931673"/>
                <a:ext cx="536750" cy="369332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1C5B7BA-3B4F-D244-A868-FB0A12000C57}"/>
              </a:ext>
            </a:extLst>
          </p:cNvPr>
          <p:cNvSpPr/>
          <p:nvPr/>
        </p:nvSpPr>
        <p:spPr>
          <a:xfrm>
            <a:off x="2770096" y="3127115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01201E-CCDF-3F47-A1AA-D250724AE900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630708" y="3301005"/>
            <a:ext cx="654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07BE70F-FA5C-4C44-90DC-73A7EE9D3DCB}"/>
                  </a:ext>
                </a:extLst>
              </p:cNvPr>
              <p:cNvSpPr/>
              <p:nvPr/>
            </p:nvSpPr>
            <p:spPr>
              <a:xfrm>
                <a:off x="3696143" y="2942449"/>
                <a:ext cx="5420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07BE70F-FA5C-4C44-90DC-73A7EE9D3D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43" y="2942449"/>
                <a:ext cx="542071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Down Arrow 24">
            <a:extLst>
              <a:ext uri="{FF2B5EF4-FFF2-40B4-BE49-F238E27FC236}">
                <a16:creationId xmlns:a16="http://schemas.microsoft.com/office/drawing/2014/main" id="{7BC46EC3-B982-5042-B647-A8EE7A8BCF6C}"/>
              </a:ext>
            </a:extLst>
          </p:cNvPr>
          <p:cNvSpPr/>
          <p:nvPr/>
        </p:nvSpPr>
        <p:spPr>
          <a:xfrm>
            <a:off x="2971462" y="2342699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41F746F-8A2E-7746-9652-4AB342107082}"/>
                  </a:ext>
                </a:extLst>
              </p:cNvPr>
              <p:cNvSpPr/>
              <p:nvPr/>
            </p:nvSpPr>
            <p:spPr>
              <a:xfrm>
                <a:off x="2955351" y="2526031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41F746F-8A2E-7746-9652-4AB3421070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351" y="2526031"/>
                <a:ext cx="580544" cy="369332"/>
              </a:xfrm>
              <a:prstGeom prst="rect">
                <a:avLst/>
              </a:prstGeom>
              <a:blipFill>
                <a:blip r:embed="rId1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DF23072-0605-1249-9FF9-D262C6BCC336}"/>
              </a:ext>
            </a:extLst>
          </p:cNvPr>
          <p:cNvSpPr/>
          <p:nvPr/>
        </p:nvSpPr>
        <p:spPr>
          <a:xfrm>
            <a:off x="4357646" y="3127115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C8CDF6-86A1-C24A-B31F-218574A77C90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 flipV="1">
            <a:off x="5218258" y="3289959"/>
            <a:ext cx="949463" cy="11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ABA3E4B-F199-D642-B6DF-6C1F898B0201}"/>
                  </a:ext>
                </a:extLst>
              </p:cNvPr>
              <p:cNvSpPr/>
              <p:nvPr/>
            </p:nvSpPr>
            <p:spPr>
              <a:xfrm>
                <a:off x="5283693" y="2942449"/>
                <a:ext cx="5420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ABA3E4B-F199-D642-B6DF-6C1F898B0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693" y="2942449"/>
                <a:ext cx="542071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Down Arrow 29">
            <a:extLst>
              <a:ext uri="{FF2B5EF4-FFF2-40B4-BE49-F238E27FC236}">
                <a16:creationId xmlns:a16="http://schemas.microsoft.com/office/drawing/2014/main" id="{097AF783-59D1-7B4C-913D-74DBBD741402}"/>
              </a:ext>
            </a:extLst>
          </p:cNvPr>
          <p:cNvSpPr/>
          <p:nvPr/>
        </p:nvSpPr>
        <p:spPr>
          <a:xfrm>
            <a:off x="4559012" y="2342699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4CB2077-2B1E-1643-A1FC-01DC718A7AC7}"/>
                  </a:ext>
                </a:extLst>
              </p:cNvPr>
              <p:cNvSpPr/>
              <p:nvPr/>
            </p:nvSpPr>
            <p:spPr>
              <a:xfrm>
                <a:off x="4542901" y="2526031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4CB2077-2B1E-1643-A1FC-01DC718A7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901" y="2526031"/>
                <a:ext cx="580544" cy="369332"/>
              </a:xfrm>
              <a:prstGeom prst="rect">
                <a:avLst/>
              </a:prstGeom>
              <a:blipFill>
                <a:blip r:embed="rId1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225D4DD-0D24-5249-85E5-709CA9C73C61}"/>
              </a:ext>
            </a:extLst>
          </p:cNvPr>
          <p:cNvSpPr/>
          <p:nvPr/>
        </p:nvSpPr>
        <p:spPr>
          <a:xfrm>
            <a:off x="6167721" y="3116069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950C774-09B5-974B-A10B-6971F6EFC62A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7028333" y="3289959"/>
            <a:ext cx="654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A441C50-0D8E-DB46-827B-945B0F25102D}"/>
                  </a:ext>
                </a:extLst>
              </p:cNvPr>
              <p:cNvSpPr/>
              <p:nvPr/>
            </p:nvSpPr>
            <p:spPr>
              <a:xfrm>
                <a:off x="7693028" y="3105562"/>
                <a:ext cx="542071" cy="369332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A441C50-0D8E-DB46-827B-945B0F251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028" y="3105562"/>
                <a:ext cx="542071" cy="369332"/>
              </a:xfrm>
              <a:prstGeom prst="rect">
                <a:avLst/>
              </a:prstGeom>
              <a:blipFill>
                <a:blip r:embed="rId13"/>
                <a:stretch>
                  <a:fillRect b="-12500"/>
                </a:stretch>
              </a:blipFill>
              <a:ln>
                <a:solidFill>
                  <a:srgbClr val="FF0000"/>
                </a:solidFill>
                <a:prstDash val="dash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Down Arrow 34">
            <a:extLst>
              <a:ext uri="{FF2B5EF4-FFF2-40B4-BE49-F238E27FC236}">
                <a16:creationId xmlns:a16="http://schemas.microsoft.com/office/drawing/2014/main" id="{F3A71FF6-8877-9E4E-BF89-4239714785C0}"/>
              </a:ext>
            </a:extLst>
          </p:cNvPr>
          <p:cNvSpPr/>
          <p:nvPr/>
        </p:nvSpPr>
        <p:spPr>
          <a:xfrm>
            <a:off x="6375461" y="2301863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419B0DB-3D72-894A-B1DA-74F05ED72145}"/>
                  </a:ext>
                </a:extLst>
              </p:cNvPr>
              <p:cNvSpPr/>
              <p:nvPr/>
            </p:nvSpPr>
            <p:spPr>
              <a:xfrm>
                <a:off x="6359350" y="2485195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419B0DB-3D72-894A-B1DA-74F05ED72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350" y="2485195"/>
                <a:ext cx="580544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E3813E6F-88F2-074F-9217-5CAE2CB3F4D3}"/>
              </a:ext>
            </a:extLst>
          </p:cNvPr>
          <p:cNvSpPr txBox="1"/>
          <p:nvPr/>
        </p:nvSpPr>
        <p:spPr>
          <a:xfrm>
            <a:off x="2554941" y="4104892"/>
            <a:ext cx="5988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N" dirty="0"/>
          </a:p>
          <a:p>
            <a:r>
              <a:rPr lang="en-CN" dirty="0"/>
              <a:t>第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en-CN" dirty="0"/>
              <a:t>个时刻的表示</a:t>
            </a:r>
            <a:r>
              <a:rPr lang="zh-CN" altLang="en-US" dirty="0"/>
              <a:t>：</a:t>
            </a:r>
            <a:r>
              <a:rPr lang="zh-CN" altLang="en-US" b="1" dirty="0"/>
              <a:t>编码了第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zh-CN" altLang="en-US" b="1" dirty="0"/>
              <a:t>个时刻为止的所有信息</a:t>
            </a:r>
            <a:endParaRPr lang="en-CN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BD13E8D-E73E-7548-827E-0910103B831B}"/>
              </a:ext>
            </a:extLst>
          </p:cNvPr>
          <p:cNvSpPr/>
          <p:nvPr/>
        </p:nvSpPr>
        <p:spPr>
          <a:xfrm>
            <a:off x="1183342" y="1748115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/>
              <a:t>the</a:t>
            </a:r>
            <a:endParaRPr lang="en-C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EF8841F-0DFD-F04A-89EA-957F7149F21C}"/>
              </a:ext>
            </a:extLst>
          </p:cNvPr>
          <p:cNvSpPr/>
          <p:nvPr/>
        </p:nvSpPr>
        <p:spPr>
          <a:xfrm>
            <a:off x="2770096" y="1748114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students</a:t>
            </a:r>
            <a:endParaRPr lang="en-CN" sz="16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96E3FC-4891-D943-85B2-CA338621DD99}"/>
              </a:ext>
            </a:extLst>
          </p:cNvPr>
          <p:cNvSpPr/>
          <p:nvPr/>
        </p:nvSpPr>
        <p:spPr>
          <a:xfrm>
            <a:off x="4356850" y="1748111"/>
            <a:ext cx="1084729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opened</a:t>
            </a:r>
            <a:endParaRPr lang="en-CN" sz="1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6E67C16-B788-8E42-BD93-5284EE185994}"/>
              </a:ext>
            </a:extLst>
          </p:cNvPr>
          <p:cNvSpPr/>
          <p:nvPr/>
        </p:nvSpPr>
        <p:spPr>
          <a:xfrm>
            <a:off x="6167721" y="1748110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their</a:t>
            </a:r>
            <a:endParaRPr lang="en-CN" dirty="0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83605EDA-5117-8B42-AE68-49558E74819D}"/>
              </a:ext>
            </a:extLst>
          </p:cNvPr>
          <p:cNvSpPr/>
          <p:nvPr/>
        </p:nvSpPr>
        <p:spPr>
          <a:xfrm>
            <a:off x="2124642" y="1855686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E909E6A3-95FF-E244-8AA8-37E27D53924E}"/>
              </a:ext>
            </a:extLst>
          </p:cNvPr>
          <p:cNvSpPr/>
          <p:nvPr/>
        </p:nvSpPr>
        <p:spPr>
          <a:xfrm>
            <a:off x="3711388" y="1855685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768A9EE9-9BEC-4F46-AF3C-FF9B765109C6}"/>
              </a:ext>
            </a:extLst>
          </p:cNvPr>
          <p:cNvSpPr/>
          <p:nvPr/>
        </p:nvSpPr>
        <p:spPr>
          <a:xfrm>
            <a:off x="5513300" y="1855685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88471877"/>
      </p:ext>
    </p:extLst>
  </p:cSld>
  <p:clrMapOvr>
    <a:masterClrMapping/>
  </p:clrMapOvr>
  <p:transition spd="slow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AFAD3-9EEB-094F-B0C5-CDCE8DEE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循环神经网络建模文本数据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B3716-2F0D-6046-AED1-1059E9B80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一个循环化的表示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CN" dirty="0"/>
          </a:p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ACD7D-0C93-5A4F-9760-45EBDFC3C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75" y="1321559"/>
            <a:ext cx="7373845" cy="22873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8897F4-DD5B-A840-AF7A-CF0ECD5D13BB}"/>
                  </a:ext>
                </a:extLst>
              </p:cNvPr>
              <p:cNvSpPr txBox="1"/>
              <p:nvPr/>
            </p:nvSpPr>
            <p:spPr>
              <a:xfrm>
                <a:off x="932331" y="3832820"/>
                <a:ext cx="699246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1</a:t>
                </a:r>
                <a:r>
                  <a:rPr lang="zh-CN" altLang="en-US" b="1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、</a:t>
                </a:r>
                <a:r>
                  <a:rPr lang="en-CN" b="1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所有时刻共享相同的</a:t>
                </a:r>
                <a:r>
                  <a:rPr lang="en-US" altLang="zh-CN" b="1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RNN</a:t>
                </a:r>
                <a:r>
                  <a:rPr lang="zh-CN" altLang="en-US" b="1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参数</a:t>
                </a:r>
                <a:endParaRPr lang="en-US" altLang="zh-CN" b="1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r>
                  <a:rPr lang="en-US" altLang="zh-CN" b="1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2</a:t>
                </a:r>
                <a:r>
                  <a:rPr lang="zh-CN" altLang="en-US" b="1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、每个时刻的隐表示</a:t>
                </a:r>
                <a:r>
                  <a:rPr lang="en-US" altLang="zh-CN" b="1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b="1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)</a:t>
                </a:r>
                <a:r>
                  <a:rPr lang="zh-CN" altLang="en-US" b="1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编码了之前所有的序列信息（记忆功能）</a:t>
                </a:r>
                <a:endParaRPr lang="en-US" altLang="zh-CN" b="1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r>
                  <a:rPr lang="en-US" altLang="zh-CN" b="1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3</a:t>
                </a:r>
                <a:r>
                  <a:rPr lang="zh-CN" altLang="en-US" b="1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、</a:t>
                </a:r>
                <a:r>
                  <a:rPr lang="en-US" altLang="zh-CN" b="1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RNN</a:t>
                </a:r>
                <a:r>
                  <a:rPr lang="zh-CN" altLang="en-US" b="1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可以处理变长序列</a:t>
                </a:r>
                <a:endParaRPr lang="en-CN" b="1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8897F4-DD5B-A840-AF7A-CF0ECD5D1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331" y="3832820"/>
                <a:ext cx="6992469" cy="923330"/>
              </a:xfrm>
              <a:prstGeom prst="rect">
                <a:avLst/>
              </a:prstGeom>
              <a:blipFill>
                <a:blip r:embed="rId3"/>
                <a:stretch>
                  <a:fillRect l="-726" t="-2703" r="-4174" b="-945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491399"/>
      </p:ext>
    </p:extLst>
  </p:cSld>
  <p:clrMapOvr>
    <a:masterClrMapping/>
  </p:clrMapOvr>
  <p:transition spd="slow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AFAD3-9EEB-094F-B0C5-CDCE8DEE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循环神经网络建模文本数据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B3716-2F0D-6046-AED1-1059E9B80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softmax</a:t>
            </a:r>
            <a:r>
              <a:rPr lang="zh-CN" altLang="en-US" dirty="0"/>
              <a:t>层</a:t>
            </a: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CN" dirty="0"/>
          </a:p>
          <a:p>
            <a:endParaRPr lang="en-CN" dirty="0"/>
          </a:p>
        </p:txBody>
      </p:sp>
      <p:sp>
        <p:nvSpPr>
          <p:cNvPr id="4" name="AutoShape 2" descr="A deep neural net with an input layer, two nondescript hidden layers, then a Softmax layer, and finally an output layer with the same number of nodes as the Softmax layer.">
            <a:extLst>
              <a:ext uri="{FF2B5EF4-FFF2-40B4-BE49-F238E27FC236}">
                <a16:creationId xmlns:a16="http://schemas.microsoft.com/office/drawing/2014/main" id="{8AFD07D9-2D7D-4B4D-B52E-95EABF3105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9F0B021-268E-C949-9D3F-6C3E1682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1" y="1485153"/>
            <a:ext cx="3297680" cy="282014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F42B66-0686-6949-A64F-82AA10F50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368" y="1484032"/>
            <a:ext cx="3316590" cy="176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74889"/>
      </p:ext>
    </p:extLst>
  </p:cSld>
  <p:clrMapOvr>
    <a:masterClrMapping/>
  </p:clrMapOvr>
  <p:transition spd="slow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AFAD3-9EEB-094F-B0C5-CDCE8DEE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循环神经网络建模文本数据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B3716-2F0D-6046-AED1-1059E9B80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softmax</a:t>
            </a:r>
            <a:r>
              <a:rPr lang="zh-CN" altLang="en-US" dirty="0"/>
              <a:t>层</a:t>
            </a: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CN" dirty="0"/>
          </a:p>
          <a:p>
            <a:endParaRPr lang="en-CN" dirty="0"/>
          </a:p>
        </p:txBody>
      </p:sp>
      <p:sp>
        <p:nvSpPr>
          <p:cNvPr id="4" name="AutoShape 2" descr="A deep neural net with an input layer, two nondescript hidden layers, then a Softmax layer, and finally an output layer with the same number of nodes as the Softmax layer.">
            <a:extLst>
              <a:ext uri="{FF2B5EF4-FFF2-40B4-BE49-F238E27FC236}">
                <a16:creationId xmlns:a16="http://schemas.microsoft.com/office/drawing/2014/main" id="{8AFD07D9-2D7D-4B4D-B52E-95EABF3105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9F0B021-268E-C949-9D3F-6C3E1682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1" y="1485153"/>
            <a:ext cx="3297680" cy="282014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F42B66-0686-6949-A64F-82AA10F50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369" y="1389530"/>
            <a:ext cx="3316590" cy="17649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514D1E3-F310-6543-A1EC-11D891A89EB1}"/>
              </a:ext>
            </a:extLst>
          </p:cNvPr>
          <p:cNvSpPr txBox="1"/>
          <p:nvPr/>
        </p:nvSpPr>
        <p:spPr>
          <a:xfrm>
            <a:off x="4837368" y="3478306"/>
            <a:ext cx="3849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两个步骤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第一步，将输入映射成输出维度</a:t>
            </a:r>
            <a:endParaRPr lang="en-US" altLang="zh-CN" dirty="0"/>
          </a:p>
          <a:p>
            <a:r>
              <a:rPr lang="zh-CN" altLang="en-US" dirty="0"/>
              <a:t>全连接层（</a:t>
            </a:r>
            <a:r>
              <a:rPr lang="en-US" altLang="zh-CN" b="1" dirty="0"/>
              <a:t>7</a:t>
            </a:r>
            <a:r>
              <a:rPr lang="zh-CN" altLang="en-US" b="1" dirty="0"/>
              <a:t>维到</a:t>
            </a:r>
            <a:r>
              <a:rPr lang="en-US" altLang="zh-CN" b="1" dirty="0"/>
              <a:t>5</a:t>
            </a:r>
            <a:r>
              <a:rPr lang="zh-CN" altLang="en-US" b="1" dirty="0"/>
              <a:t>维</a:t>
            </a:r>
            <a:r>
              <a:rPr lang="zh-CN" altLang="en-US" dirty="0"/>
              <a:t>）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40AB3-A125-1C4E-96AE-C8811C697478}"/>
              </a:ext>
            </a:extLst>
          </p:cNvPr>
          <p:cNvSpPr txBox="1"/>
          <p:nvPr/>
        </p:nvSpPr>
        <p:spPr>
          <a:xfrm>
            <a:off x="457200" y="1577788"/>
            <a:ext cx="1577787" cy="2642472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026536042"/>
      </p:ext>
    </p:extLst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AFAD3-9EEB-094F-B0C5-CDCE8DEE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循环神经网络建模文本数据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B3716-2F0D-6046-AED1-1059E9B80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softmax</a:t>
            </a:r>
            <a:r>
              <a:rPr lang="zh-CN" altLang="en-US" dirty="0"/>
              <a:t>层</a:t>
            </a: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CN" dirty="0"/>
          </a:p>
          <a:p>
            <a:endParaRPr lang="en-CN" dirty="0"/>
          </a:p>
        </p:txBody>
      </p:sp>
      <p:sp>
        <p:nvSpPr>
          <p:cNvPr id="4" name="AutoShape 2" descr="A deep neural net with an input layer, two nondescript hidden layers, then a Softmax layer, and finally an output layer with the same number of nodes as the Softmax layer.">
            <a:extLst>
              <a:ext uri="{FF2B5EF4-FFF2-40B4-BE49-F238E27FC236}">
                <a16:creationId xmlns:a16="http://schemas.microsoft.com/office/drawing/2014/main" id="{8AFD07D9-2D7D-4B4D-B52E-95EABF3105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9F0B021-268E-C949-9D3F-6C3E1682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1" y="1485153"/>
            <a:ext cx="3297680" cy="282014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F42B66-0686-6949-A64F-82AA10F50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368" y="1375675"/>
            <a:ext cx="3316590" cy="17649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514D1E3-F310-6543-A1EC-11D891A89EB1}"/>
              </a:ext>
            </a:extLst>
          </p:cNvPr>
          <p:cNvSpPr txBox="1"/>
          <p:nvPr/>
        </p:nvSpPr>
        <p:spPr>
          <a:xfrm>
            <a:off x="4837368" y="3478306"/>
            <a:ext cx="3849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两个步骤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第二步，将映射后的表示经过</a:t>
            </a:r>
            <a:r>
              <a:rPr lang="en-US" altLang="zh-CN" dirty="0" err="1"/>
              <a:t>softmax</a:t>
            </a:r>
            <a:r>
              <a:rPr lang="zh-CN" altLang="en-US" dirty="0"/>
              <a:t>函数投影成概率分布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40AB3-A125-1C4E-96AE-C8811C697478}"/>
              </a:ext>
            </a:extLst>
          </p:cNvPr>
          <p:cNvSpPr txBox="1"/>
          <p:nvPr/>
        </p:nvSpPr>
        <p:spPr>
          <a:xfrm>
            <a:off x="1331715" y="1573990"/>
            <a:ext cx="1577787" cy="2642472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B2A37D-D585-C849-81A6-F0CD4BBB5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619" y="3822700"/>
            <a:ext cx="6331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94073"/>
      </p:ext>
    </p:extLst>
  </p:cSld>
  <p:clrMapOvr>
    <a:masterClrMapping/>
  </p:clrMapOvr>
  <p:transition spd="slow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AFAD3-9EEB-094F-B0C5-CDCE8DEE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循环神经网络建模文本数据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B3716-2F0D-6046-AED1-1059E9B80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如何使用</a:t>
            </a:r>
            <a:r>
              <a:rPr lang="en-US" altLang="zh-CN" dirty="0" err="1"/>
              <a:t>RNN</a:t>
            </a:r>
            <a:r>
              <a:rPr lang="zh-CN" altLang="en-US" dirty="0"/>
              <a:t>预测下一个词汇？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CN" dirty="0"/>
          </a:p>
          <a:p>
            <a:endParaRPr lang="en-CN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ADEF077-959C-9541-8741-0566CF9CCA86}"/>
              </a:ext>
            </a:extLst>
          </p:cNvPr>
          <p:cNvGrpSpPr/>
          <p:nvPr/>
        </p:nvGrpSpPr>
        <p:grpSpPr>
          <a:xfrm>
            <a:off x="161365" y="3033119"/>
            <a:ext cx="7051757" cy="1726784"/>
            <a:chOff x="1183342" y="1748110"/>
            <a:chExt cx="7051757" cy="1726784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2A5603D-EC93-4C47-839B-231F23C49899}"/>
                </a:ext>
              </a:extLst>
            </p:cNvPr>
            <p:cNvSpPr/>
            <p:nvPr/>
          </p:nvSpPr>
          <p:spPr>
            <a:xfrm>
              <a:off x="1183342" y="3116339"/>
              <a:ext cx="860612" cy="34777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bg1"/>
                  </a:solidFill>
                </a:rPr>
                <a:t>RNN</a:t>
              </a:r>
            </a:p>
          </p:txBody>
        </p:sp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15801553-DFA6-4C46-B23C-82508AF77A37}"/>
                </a:ext>
              </a:extLst>
            </p:cNvPr>
            <p:cNvSpPr/>
            <p:nvPr/>
          </p:nvSpPr>
          <p:spPr>
            <a:xfrm>
              <a:off x="1541750" y="2321859"/>
              <a:ext cx="161544" cy="690282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AA555E8-C332-E248-B4FB-3BEB79B7F5F3}"/>
                    </a:ext>
                  </a:extLst>
                </p:cNvPr>
                <p:cNvSpPr/>
                <p:nvPr/>
              </p:nvSpPr>
              <p:spPr>
                <a:xfrm>
                  <a:off x="1525639" y="2505191"/>
                  <a:ext cx="57522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AA555E8-C332-E248-B4FB-3BEB79B7F5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5639" y="2505191"/>
                  <a:ext cx="575222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8E6104-8803-6B49-98FC-061EA8467902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043954" y="3290229"/>
              <a:ext cx="6544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500A69B-E34D-F04A-ADDD-E6DF3078FF3A}"/>
                    </a:ext>
                  </a:extLst>
                </p:cNvPr>
                <p:cNvSpPr/>
                <p:nvPr/>
              </p:nvSpPr>
              <p:spPr>
                <a:xfrm>
                  <a:off x="2109389" y="2931673"/>
                  <a:ext cx="5367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500A69B-E34D-F04A-ADDD-E6DF3078FF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9389" y="2931673"/>
                  <a:ext cx="53675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387ED3F-A34D-9449-B1A3-9FABCA0352D9}"/>
                </a:ext>
              </a:extLst>
            </p:cNvPr>
            <p:cNvSpPr/>
            <p:nvPr/>
          </p:nvSpPr>
          <p:spPr>
            <a:xfrm>
              <a:off x="2770096" y="3127115"/>
              <a:ext cx="860612" cy="34777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bg1"/>
                  </a:solidFill>
                </a:rPr>
                <a:t>RNN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3B389DE-1D14-D54B-850D-8DD9BF88348D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3630708" y="3301005"/>
              <a:ext cx="6544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054AA68-C9D6-CD46-A974-3AD3FADCB498}"/>
                    </a:ext>
                  </a:extLst>
                </p:cNvPr>
                <p:cNvSpPr/>
                <p:nvPr/>
              </p:nvSpPr>
              <p:spPr>
                <a:xfrm>
                  <a:off x="3696143" y="2942449"/>
                  <a:ext cx="542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054AA68-C9D6-CD46-A974-3AD3FADCB4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6143" y="2942449"/>
                  <a:ext cx="54207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C5725A8F-9E5F-AA48-9B77-BB265A997794}"/>
                </a:ext>
              </a:extLst>
            </p:cNvPr>
            <p:cNvSpPr/>
            <p:nvPr/>
          </p:nvSpPr>
          <p:spPr>
            <a:xfrm>
              <a:off x="2971462" y="2342699"/>
              <a:ext cx="161544" cy="690282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A289F708-7D8A-EF43-A7B4-5DFF2B23CB4F}"/>
                    </a:ext>
                  </a:extLst>
                </p:cNvPr>
                <p:cNvSpPr/>
                <p:nvPr/>
              </p:nvSpPr>
              <p:spPr>
                <a:xfrm>
                  <a:off x="2955351" y="2526031"/>
                  <a:ext cx="5805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A289F708-7D8A-EF43-A7B4-5DFF2B23CB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5351" y="2526031"/>
                  <a:ext cx="580544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7D715E5-D549-6548-85AC-060DB8CABCE3}"/>
                </a:ext>
              </a:extLst>
            </p:cNvPr>
            <p:cNvSpPr/>
            <p:nvPr/>
          </p:nvSpPr>
          <p:spPr>
            <a:xfrm>
              <a:off x="4357646" y="3127115"/>
              <a:ext cx="860612" cy="34777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bg1"/>
                  </a:solidFill>
                </a:rPr>
                <a:t>RNN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4CFFE28-F427-1C4B-B295-B25C2AB520F8}"/>
                </a:ext>
              </a:extLst>
            </p:cNvPr>
            <p:cNvCxnSpPr>
              <a:cxnSpLocks/>
              <a:stCxn id="15" idx="3"/>
              <a:endCxn id="20" idx="1"/>
            </p:cNvCxnSpPr>
            <p:nvPr/>
          </p:nvCxnSpPr>
          <p:spPr>
            <a:xfrm flipV="1">
              <a:off x="5218258" y="3289959"/>
              <a:ext cx="949463" cy="110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978AC55-2AA7-364C-99DF-1ADF24D3912C}"/>
                    </a:ext>
                  </a:extLst>
                </p:cNvPr>
                <p:cNvSpPr/>
                <p:nvPr/>
              </p:nvSpPr>
              <p:spPr>
                <a:xfrm>
                  <a:off x="5283693" y="2942449"/>
                  <a:ext cx="542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978AC55-2AA7-364C-99DF-1ADF24D391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3693" y="2942449"/>
                  <a:ext cx="542071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7D86BDE6-7C27-4E40-AF7C-1F4D4D9198CF}"/>
                </a:ext>
              </a:extLst>
            </p:cNvPr>
            <p:cNvSpPr/>
            <p:nvPr/>
          </p:nvSpPr>
          <p:spPr>
            <a:xfrm>
              <a:off x="4559012" y="2342699"/>
              <a:ext cx="161544" cy="690282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1B3CD26-48B4-AD49-9520-C1C31C188ACB}"/>
                    </a:ext>
                  </a:extLst>
                </p:cNvPr>
                <p:cNvSpPr/>
                <p:nvPr/>
              </p:nvSpPr>
              <p:spPr>
                <a:xfrm>
                  <a:off x="4542901" y="2526031"/>
                  <a:ext cx="5805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1B3CD26-48B4-AD49-9520-C1C31C188A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2901" y="2526031"/>
                  <a:ext cx="580544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2803EDF-24E4-8248-868D-472604DFA99E}"/>
                </a:ext>
              </a:extLst>
            </p:cNvPr>
            <p:cNvSpPr/>
            <p:nvPr/>
          </p:nvSpPr>
          <p:spPr>
            <a:xfrm>
              <a:off x="6167721" y="3116069"/>
              <a:ext cx="860612" cy="34777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bg1"/>
                  </a:solidFill>
                </a:rPr>
                <a:t>RNN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0AD0B69-D750-A14D-8B5C-667C5B93AB03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7028333" y="3289959"/>
              <a:ext cx="6544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23253A6-0BD1-BA4B-A134-F6EB86AFE8D8}"/>
                    </a:ext>
                  </a:extLst>
                </p:cNvPr>
                <p:cNvSpPr/>
                <p:nvPr/>
              </p:nvSpPr>
              <p:spPr>
                <a:xfrm>
                  <a:off x="7693028" y="3105562"/>
                  <a:ext cx="542071" cy="369332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CN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23253A6-0BD1-BA4B-A134-F6EB86AFE8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3028" y="3105562"/>
                  <a:ext cx="542071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2903"/>
                  </a:stretch>
                </a:blipFill>
                <a:ln>
                  <a:solidFill>
                    <a:srgbClr val="FF0000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Down Arrow 22">
              <a:extLst>
                <a:ext uri="{FF2B5EF4-FFF2-40B4-BE49-F238E27FC236}">
                  <a16:creationId xmlns:a16="http://schemas.microsoft.com/office/drawing/2014/main" id="{707D517C-E26B-3947-B3B0-AD650556F7DD}"/>
                </a:ext>
              </a:extLst>
            </p:cNvPr>
            <p:cNvSpPr/>
            <p:nvPr/>
          </p:nvSpPr>
          <p:spPr>
            <a:xfrm>
              <a:off x="6375461" y="2301863"/>
              <a:ext cx="161544" cy="690282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57074A3-19D1-AA41-94E5-82C72467DC76}"/>
                    </a:ext>
                  </a:extLst>
                </p:cNvPr>
                <p:cNvSpPr/>
                <p:nvPr/>
              </p:nvSpPr>
              <p:spPr>
                <a:xfrm>
                  <a:off x="6359350" y="2485195"/>
                  <a:ext cx="5805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57074A3-19D1-AA41-94E5-82C72467DC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350" y="2485195"/>
                  <a:ext cx="58054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140D6D6-C484-624B-857E-7F30C8670F5C}"/>
                </a:ext>
              </a:extLst>
            </p:cNvPr>
            <p:cNvSpPr/>
            <p:nvPr/>
          </p:nvSpPr>
          <p:spPr>
            <a:xfrm>
              <a:off x="1183342" y="1748115"/>
              <a:ext cx="860612" cy="4392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400" dirty="0"/>
                <a:t>the</a:t>
              </a:r>
              <a:endParaRPr lang="en-CN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24D870E-0E99-6144-96B5-C41FA690AFB6}"/>
                </a:ext>
              </a:extLst>
            </p:cNvPr>
            <p:cNvSpPr/>
            <p:nvPr/>
          </p:nvSpPr>
          <p:spPr>
            <a:xfrm>
              <a:off x="2770096" y="1748114"/>
              <a:ext cx="860612" cy="4392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students</a:t>
              </a:r>
              <a:endParaRPr lang="en-CN" sz="16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511B354-9121-C04F-9299-E12E27CD275A}"/>
                </a:ext>
              </a:extLst>
            </p:cNvPr>
            <p:cNvSpPr/>
            <p:nvPr/>
          </p:nvSpPr>
          <p:spPr>
            <a:xfrm>
              <a:off x="4356850" y="1748111"/>
              <a:ext cx="1084729" cy="4392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opened</a:t>
              </a:r>
              <a:endParaRPr lang="en-CN" sz="14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B03A0D-4FCA-2549-9228-47A25021431B}"/>
                </a:ext>
              </a:extLst>
            </p:cNvPr>
            <p:cNvSpPr/>
            <p:nvPr/>
          </p:nvSpPr>
          <p:spPr>
            <a:xfrm>
              <a:off x="6167721" y="1748110"/>
              <a:ext cx="860612" cy="4392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their</a:t>
              </a:r>
              <a:endParaRPr lang="en-CN" dirty="0"/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73B3E99F-E47D-7443-93B4-FD8E649C107C}"/>
                </a:ext>
              </a:extLst>
            </p:cNvPr>
            <p:cNvSpPr/>
            <p:nvPr/>
          </p:nvSpPr>
          <p:spPr>
            <a:xfrm>
              <a:off x="2124642" y="1855686"/>
              <a:ext cx="573741" cy="224117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3C8CC49F-A412-4D49-93BC-E946054A3F81}"/>
                </a:ext>
              </a:extLst>
            </p:cNvPr>
            <p:cNvSpPr/>
            <p:nvPr/>
          </p:nvSpPr>
          <p:spPr>
            <a:xfrm>
              <a:off x="3711388" y="1855685"/>
              <a:ext cx="573741" cy="224117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C324E496-4C77-A144-B6B1-BE8B6210110D}"/>
                </a:ext>
              </a:extLst>
            </p:cNvPr>
            <p:cNvSpPr/>
            <p:nvPr/>
          </p:nvSpPr>
          <p:spPr>
            <a:xfrm>
              <a:off x="5513300" y="1855685"/>
              <a:ext cx="573741" cy="224117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8D118A49-4FB2-CA4B-8C00-BCF16E7456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9415" y="1427023"/>
            <a:ext cx="1945341" cy="105480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020736A-7E1D-884B-A03A-021FADBBE831}"/>
              </a:ext>
            </a:extLst>
          </p:cNvPr>
          <p:cNvCxnSpPr>
            <a:cxnSpLocks/>
            <a:stCxn id="22" idx="0"/>
            <a:endCxn id="33" idx="2"/>
          </p:cNvCxnSpPr>
          <p:nvPr/>
        </p:nvCxnSpPr>
        <p:spPr>
          <a:xfrm flipH="1" flipV="1">
            <a:off x="6942086" y="2481830"/>
            <a:ext cx="1" cy="1908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707BA41E-4D1D-8D4F-8CE9-C9791BC5C1E2}"/>
              </a:ext>
            </a:extLst>
          </p:cNvPr>
          <p:cNvSpPr/>
          <p:nvPr/>
        </p:nvSpPr>
        <p:spPr>
          <a:xfrm>
            <a:off x="6122894" y="1362635"/>
            <a:ext cx="548157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F98DFA-59B0-354F-8AF4-B599161DD23F}"/>
              </a:ext>
            </a:extLst>
          </p:cNvPr>
          <p:cNvSpPr txBox="1"/>
          <p:nvPr/>
        </p:nvSpPr>
        <p:spPr>
          <a:xfrm>
            <a:off x="7019365" y="3033119"/>
            <a:ext cx="1963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softmax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dirty="0"/>
          </a:p>
          <a:p>
            <a:r>
              <a:rPr lang="zh-CN" altLang="en-US" b="1" dirty="0"/>
              <a:t>维度为词典大小</a:t>
            </a:r>
            <a:endParaRPr lang="en-CN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301840" y="1492761"/>
            <a:ext cx="2655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隐含表示</a:t>
            </a:r>
            <a:r>
              <a:rPr lang="zh-CN" altLang="en-US" dirty="0"/>
              <a:t>提供了一种可计算的文本表示，可以输入各种神经网络模型</a:t>
            </a:r>
          </a:p>
        </p:txBody>
      </p:sp>
    </p:spTree>
    <p:extLst>
      <p:ext uri="{BB962C8B-B14F-4D97-AF65-F5344CB8AC3E}">
        <p14:creationId xmlns:p14="http://schemas.microsoft.com/office/powerpoint/2010/main" val="677179425"/>
      </p:ext>
    </p:extLst>
  </p:cSld>
  <p:clrMapOvr>
    <a:masterClrMapping/>
  </p:clrMapOvr>
  <p:transition spd="slow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AFAD3-9EEB-094F-B0C5-CDCE8DEE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循环神经网络建模文本数据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B3716-2F0D-6046-AED1-1059E9B80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如何使用</a:t>
            </a:r>
            <a:r>
              <a:rPr lang="en-US" altLang="zh-CN" dirty="0" err="1"/>
              <a:t>RNN</a:t>
            </a:r>
            <a:r>
              <a:rPr lang="zh-CN" altLang="en-US" dirty="0"/>
              <a:t>进行文本分类？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CN" dirty="0"/>
          </a:p>
          <a:p>
            <a:endParaRPr lang="en-CN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ADEF077-959C-9541-8741-0566CF9CCA86}"/>
              </a:ext>
            </a:extLst>
          </p:cNvPr>
          <p:cNvGrpSpPr/>
          <p:nvPr/>
        </p:nvGrpSpPr>
        <p:grpSpPr>
          <a:xfrm>
            <a:off x="161365" y="3033119"/>
            <a:ext cx="7051757" cy="1726784"/>
            <a:chOff x="1183342" y="1748110"/>
            <a:chExt cx="7051757" cy="1726784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2A5603D-EC93-4C47-839B-231F23C49899}"/>
                </a:ext>
              </a:extLst>
            </p:cNvPr>
            <p:cNvSpPr/>
            <p:nvPr/>
          </p:nvSpPr>
          <p:spPr>
            <a:xfrm>
              <a:off x="1183342" y="3116339"/>
              <a:ext cx="860612" cy="34777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bg1"/>
                  </a:solidFill>
                </a:rPr>
                <a:t>RNN</a:t>
              </a:r>
            </a:p>
          </p:txBody>
        </p:sp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15801553-DFA6-4C46-B23C-82508AF77A37}"/>
                </a:ext>
              </a:extLst>
            </p:cNvPr>
            <p:cNvSpPr/>
            <p:nvPr/>
          </p:nvSpPr>
          <p:spPr>
            <a:xfrm>
              <a:off x="1541750" y="2321859"/>
              <a:ext cx="161544" cy="690282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AA555E8-C332-E248-B4FB-3BEB79B7F5F3}"/>
                    </a:ext>
                  </a:extLst>
                </p:cNvPr>
                <p:cNvSpPr/>
                <p:nvPr/>
              </p:nvSpPr>
              <p:spPr>
                <a:xfrm>
                  <a:off x="1525639" y="2505191"/>
                  <a:ext cx="57522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AA555E8-C332-E248-B4FB-3BEB79B7F5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5639" y="2505191"/>
                  <a:ext cx="575222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8E6104-8803-6B49-98FC-061EA8467902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043954" y="3290229"/>
              <a:ext cx="6544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500A69B-E34D-F04A-ADDD-E6DF3078FF3A}"/>
                    </a:ext>
                  </a:extLst>
                </p:cNvPr>
                <p:cNvSpPr/>
                <p:nvPr/>
              </p:nvSpPr>
              <p:spPr>
                <a:xfrm>
                  <a:off x="2109389" y="2931673"/>
                  <a:ext cx="5367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500A69B-E34D-F04A-ADDD-E6DF3078FF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9389" y="2931673"/>
                  <a:ext cx="53675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387ED3F-A34D-9449-B1A3-9FABCA0352D9}"/>
                </a:ext>
              </a:extLst>
            </p:cNvPr>
            <p:cNvSpPr/>
            <p:nvPr/>
          </p:nvSpPr>
          <p:spPr>
            <a:xfrm>
              <a:off x="2770096" y="3127115"/>
              <a:ext cx="860612" cy="34777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bg1"/>
                  </a:solidFill>
                </a:rPr>
                <a:t>RNN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3B389DE-1D14-D54B-850D-8DD9BF88348D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3630708" y="3301005"/>
              <a:ext cx="6544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054AA68-C9D6-CD46-A974-3AD3FADCB498}"/>
                    </a:ext>
                  </a:extLst>
                </p:cNvPr>
                <p:cNvSpPr/>
                <p:nvPr/>
              </p:nvSpPr>
              <p:spPr>
                <a:xfrm>
                  <a:off x="3696143" y="2942449"/>
                  <a:ext cx="542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054AA68-C9D6-CD46-A974-3AD3FADCB4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6143" y="2942449"/>
                  <a:ext cx="54207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C5725A8F-9E5F-AA48-9B77-BB265A997794}"/>
                </a:ext>
              </a:extLst>
            </p:cNvPr>
            <p:cNvSpPr/>
            <p:nvPr/>
          </p:nvSpPr>
          <p:spPr>
            <a:xfrm>
              <a:off x="2971462" y="2342699"/>
              <a:ext cx="161544" cy="690282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A289F708-7D8A-EF43-A7B4-5DFF2B23CB4F}"/>
                    </a:ext>
                  </a:extLst>
                </p:cNvPr>
                <p:cNvSpPr/>
                <p:nvPr/>
              </p:nvSpPr>
              <p:spPr>
                <a:xfrm>
                  <a:off x="2955351" y="2526031"/>
                  <a:ext cx="5805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A289F708-7D8A-EF43-A7B4-5DFF2B23CB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5351" y="2526031"/>
                  <a:ext cx="580544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7D715E5-D549-6548-85AC-060DB8CABCE3}"/>
                </a:ext>
              </a:extLst>
            </p:cNvPr>
            <p:cNvSpPr/>
            <p:nvPr/>
          </p:nvSpPr>
          <p:spPr>
            <a:xfrm>
              <a:off x="4357646" y="3127115"/>
              <a:ext cx="860612" cy="34777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bg1"/>
                  </a:solidFill>
                </a:rPr>
                <a:t>RNN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4CFFE28-F427-1C4B-B295-B25C2AB520F8}"/>
                </a:ext>
              </a:extLst>
            </p:cNvPr>
            <p:cNvCxnSpPr>
              <a:cxnSpLocks/>
              <a:stCxn id="15" idx="3"/>
              <a:endCxn id="20" idx="1"/>
            </p:cNvCxnSpPr>
            <p:nvPr/>
          </p:nvCxnSpPr>
          <p:spPr>
            <a:xfrm flipV="1">
              <a:off x="5218258" y="3289959"/>
              <a:ext cx="949463" cy="110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978AC55-2AA7-364C-99DF-1ADF24D3912C}"/>
                    </a:ext>
                  </a:extLst>
                </p:cNvPr>
                <p:cNvSpPr/>
                <p:nvPr/>
              </p:nvSpPr>
              <p:spPr>
                <a:xfrm>
                  <a:off x="5283693" y="2942449"/>
                  <a:ext cx="542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978AC55-2AA7-364C-99DF-1ADF24D391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3693" y="2942449"/>
                  <a:ext cx="542071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7D86BDE6-7C27-4E40-AF7C-1F4D4D9198CF}"/>
                </a:ext>
              </a:extLst>
            </p:cNvPr>
            <p:cNvSpPr/>
            <p:nvPr/>
          </p:nvSpPr>
          <p:spPr>
            <a:xfrm>
              <a:off x="4559012" y="2342699"/>
              <a:ext cx="161544" cy="690282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1B3CD26-48B4-AD49-9520-C1C31C188ACB}"/>
                    </a:ext>
                  </a:extLst>
                </p:cNvPr>
                <p:cNvSpPr/>
                <p:nvPr/>
              </p:nvSpPr>
              <p:spPr>
                <a:xfrm>
                  <a:off x="4542901" y="2526031"/>
                  <a:ext cx="5805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1B3CD26-48B4-AD49-9520-C1C31C188A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2901" y="2526031"/>
                  <a:ext cx="580544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2803EDF-24E4-8248-868D-472604DFA99E}"/>
                </a:ext>
              </a:extLst>
            </p:cNvPr>
            <p:cNvSpPr/>
            <p:nvPr/>
          </p:nvSpPr>
          <p:spPr>
            <a:xfrm>
              <a:off x="6167721" y="3116069"/>
              <a:ext cx="860612" cy="34777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bg1"/>
                  </a:solidFill>
                </a:rPr>
                <a:t>RNN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0AD0B69-D750-A14D-8B5C-667C5B93AB03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7028333" y="3289959"/>
              <a:ext cx="6544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23253A6-0BD1-BA4B-A134-F6EB86AFE8D8}"/>
                    </a:ext>
                  </a:extLst>
                </p:cNvPr>
                <p:cNvSpPr/>
                <p:nvPr/>
              </p:nvSpPr>
              <p:spPr>
                <a:xfrm>
                  <a:off x="7693028" y="3105562"/>
                  <a:ext cx="542071" cy="369332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CN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23253A6-0BD1-BA4B-A134-F6EB86AFE8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3028" y="3105562"/>
                  <a:ext cx="542071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2903"/>
                  </a:stretch>
                </a:blipFill>
                <a:ln>
                  <a:solidFill>
                    <a:srgbClr val="FF0000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Down Arrow 22">
              <a:extLst>
                <a:ext uri="{FF2B5EF4-FFF2-40B4-BE49-F238E27FC236}">
                  <a16:creationId xmlns:a16="http://schemas.microsoft.com/office/drawing/2014/main" id="{707D517C-E26B-3947-B3B0-AD650556F7DD}"/>
                </a:ext>
              </a:extLst>
            </p:cNvPr>
            <p:cNvSpPr/>
            <p:nvPr/>
          </p:nvSpPr>
          <p:spPr>
            <a:xfrm>
              <a:off x="6375461" y="2301863"/>
              <a:ext cx="161544" cy="690282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57074A3-19D1-AA41-94E5-82C72467DC76}"/>
                    </a:ext>
                  </a:extLst>
                </p:cNvPr>
                <p:cNvSpPr/>
                <p:nvPr/>
              </p:nvSpPr>
              <p:spPr>
                <a:xfrm>
                  <a:off x="6359350" y="2485195"/>
                  <a:ext cx="5805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57074A3-19D1-AA41-94E5-82C72467DC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350" y="2485195"/>
                  <a:ext cx="58054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140D6D6-C484-624B-857E-7F30C8670F5C}"/>
                </a:ext>
              </a:extLst>
            </p:cNvPr>
            <p:cNvSpPr/>
            <p:nvPr/>
          </p:nvSpPr>
          <p:spPr>
            <a:xfrm>
              <a:off x="1183342" y="1748115"/>
              <a:ext cx="860612" cy="4392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400" dirty="0"/>
                <a:t>the</a:t>
              </a:r>
              <a:endParaRPr lang="en-CN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24D870E-0E99-6144-96B5-C41FA690AFB6}"/>
                </a:ext>
              </a:extLst>
            </p:cNvPr>
            <p:cNvSpPr/>
            <p:nvPr/>
          </p:nvSpPr>
          <p:spPr>
            <a:xfrm>
              <a:off x="2770096" y="1748114"/>
              <a:ext cx="860612" cy="4392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students</a:t>
              </a:r>
              <a:endParaRPr lang="en-CN" sz="16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511B354-9121-C04F-9299-E12E27CD275A}"/>
                </a:ext>
              </a:extLst>
            </p:cNvPr>
            <p:cNvSpPr/>
            <p:nvPr/>
          </p:nvSpPr>
          <p:spPr>
            <a:xfrm>
              <a:off x="4356850" y="1748111"/>
              <a:ext cx="1084729" cy="4392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opened</a:t>
              </a:r>
              <a:endParaRPr lang="en-CN" sz="14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B03A0D-4FCA-2549-9228-47A25021431B}"/>
                </a:ext>
              </a:extLst>
            </p:cNvPr>
            <p:cNvSpPr/>
            <p:nvPr/>
          </p:nvSpPr>
          <p:spPr>
            <a:xfrm>
              <a:off x="6167721" y="1748110"/>
              <a:ext cx="860612" cy="4392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their</a:t>
              </a:r>
              <a:endParaRPr lang="en-CN" dirty="0"/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73B3E99F-E47D-7443-93B4-FD8E649C107C}"/>
                </a:ext>
              </a:extLst>
            </p:cNvPr>
            <p:cNvSpPr/>
            <p:nvPr/>
          </p:nvSpPr>
          <p:spPr>
            <a:xfrm>
              <a:off x="2124642" y="1855686"/>
              <a:ext cx="573741" cy="224117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3C8CC49F-A412-4D49-93BC-E946054A3F81}"/>
                </a:ext>
              </a:extLst>
            </p:cNvPr>
            <p:cNvSpPr/>
            <p:nvPr/>
          </p:nvSpPr>
          <p:spPr>
            <a:xfrm>
              <a:off x="3711388" y="1855685"/>
              <a:ext cx="573741" cy="224117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C324E496-4C77-A144-B6B1-BE8B6210110D}"/>
                </a:ext>
              </a:extLst>
            </p:cNvPr>
            <p:cNvSpPr/>
            <p:nvPr/>
          </p:nvSpPr>
          <p:spPr>
            <a:xfrm>
              <a:off x="5513300" y="1855685"/>
              <a:ext cx="573741" cy="224117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020736A-7E1D-884B-A03A-021FADBBE831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6942086" y="2481830"/>
            <a:ext cx="1" cy="1908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7F98DFA-59B0-354F-8AF4-B599161DD23F}"/>
              </a:ext>
            </a:extLst>
          </p:cNvPr>
          <p:cNvSpPr txBox="1"/>
          <p:nvPr/>
        </p:nvSpPr>
        <p:spPr>
          <a:xfrm>
            <a:off x="7019365" y="3033119"/>
            <a:ext cx="17750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Softmax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dirty="0"/>
          </a:p>
          <a:p>
            <a:r>
              <a:rPr lang="en-US" sz="1600" b="1" dirty="0" err="1"/>
              <a:t>维度为类别数量</a:t>
            </a:r>
            <a:endParaRPr lang="en-CN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CC8B5E-BAF4-A749-8FB8-21075C3E2D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1246" y="1147304"/>
            <a:ext cx="2021680" cy="1318778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707BA41E-4D1D-8D4F-8CE9-C9791BC5C1E2}"/>
              </a:ext>
            </a:extLst>
          </p:cNvPr>
          <p:cNvSpPr/>
          <p:nvPr/>
        </p:nvSpPr>
        <p:spPr>
          <a:xfrm>
            <a:off x="5881844" y="2209558"/>
            <a:ext cx="548157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40493063"/>
      </p:ext>
    </p:extLst>
  </p:cSld>
  <p:clrMapOvr>
    <a:masterClrMapping/>
  </p:clrMapOvr>
  <p:transition spd="slow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6364D41-A50D-49AE-B0E7-1C9E44CC72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503FFC9-2DF3-4892-84DB-A2609D4193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355818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62027-0734-3D43-A6BF-86BB3FE3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自然语言处理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C9FF8-9C92-8842-92E1-E8E92DB82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自然语言处理（</a:t>
            </a:r>
            <a:r>
              <a:rPr lang="en-US" altLang="zh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， </a:t>
            </a:r>
            <a:r>
              <a:rPr lang="en-US" altLang="zh-CN" dirty="0"/>
              <a:t>NLP):</a:t>
            </a:r>
          </a:p>
          <a:p>
            <a:pPr lvl="1"/>
            <a:r>
              <a:rPr lang="zh-CN" altLang="en-US" dirty="0"/>
              <a:t>使用计算方法进行语言数据的分析、理解、表示等自动化处理</a:t>
            </a:r>
            <a:endParaRPr lang="en-US" altLang="zh-CN" dirty="0"/>
          </a:p>
        </p:txBody>
      </p:sp>
      <p:grpSp>
        <p:nvGrpSpPr>
          <p:cNvPr id="10" name="组合 9"/>
          <p:cNvGrpSpPr/>
          <p:nvPr/>
        </p:nvGrpSpPr>
        <p:grpSpPr>
          <a:xfrm>
            <a:off x="4951011" y="1959179"/>
            <a:ext cx="3136789" cy="2413042"/>
            <a:chOff x="385639" y="1913108"/>
            <a:chExt cx="3136789" cy="2413042"/>
          </a:xfrm>
        </p:grpSpPr>
        <p:sp>
          <p:nvSpPr>
            <p:cNvPr id="5" name="矩形 4"/>
            <p:cNvSpPr/>
            <p:nvPr/>
          </p:nvSpPr>
          <p:spPr>
            <a:xfrm>
              <a:off x="385639" y="3679819"/>
              <a:ext cx="313678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比尔盖茨:“</a:t>
              </a:r>
              <a:r>
                <a:rPr lang="zh-CN" altLang="en-US" b="1" dirty="0"/>
                <a:t>语言理解是人工智能皇冠上的明珠</a:t>
              </a:r>
              <a:r>
                <a:rPr lang="zh-CN" altLang="en-US" dirty="0"/>
                <a:t>。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988" y="1913108"/>
              <a:ext cx="1676168" cy="1652411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871993" y="1959179"/>
            <a:ext cx="3136789" cy="2462386"/>
            <a:chOff x="4696571" y="1863764"/>
            <a:chExt cx="3136789" cy="246238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5699" y="1863764"/>
              <a:ext cx="2568526" cy="1751097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696571" y="3679819"/>
              <a:ext cx="313678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自然语言处理是</a:t>
              </a:r>
              <a:r>
                <a:rPr lang="zh-CN" altLang="en-US" b="1" dirty="0"/>
                <a:t>人工智能的重要分支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9071614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3C7C-1410-D342-8AB3-8A3652F6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常见自然语言处理</a:t>
            </a:r>
            <a:r>
              <a:rPr lang="en-US" dirty="0" err="1"/>
              <a:t>任务与应用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1E78-D2DF-3944-B4F4-1AFDCF177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中文分词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输入：一段文本；输出：切词后的序列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2B5A90-F285-B740-BA0D-CD6AC561E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53" y="2112535"/>
            <a:ext cx="7262518" cy="178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21062"/>
      </p:ext>
    </p:extLst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3C7C-1410-D342-8AB3-8A3652F6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常见自然语言处理</a:t>
            </a:r>
            <a:r>
              <a:rPr lang="en-US" dirty="0" err="1"/>
              <a:t>任务与应用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1E78-D2DF-3944-B4F4-1AFDCF177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词性标注：</a:t>
            </a:r>
            <a:endParaRPr lang="en-US" altLang="zh-CN" dirty="0"/>
          </a:p>
          <a:p>
            <a:pPr lvl="1"/>
            <a:r>
              <a:rPr lang="zh-CN" altLang="en-US" dirty="0"/>
              <a:t>输入：一段文本；输出：对文本中每个词的标注</a:t>
            </a:r>
            <a:endParaRPr lang="en-US" altLang="zh-CN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6D9BF-4966-214C-A3E2-C50DBB34D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2" y="2114292"/>
            <a:ext cx="6194659" cy="1788832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B9A2C04-5062-3847-B0A2-6C82119DF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873269"/>
              </p:ext>
            </p:extLst>
          </p:nvPr>
        </p:nvGraphicFramePr>
        <p:xfrm>
          <a:off x="6272821" y="2114292"/>
          <a:ext cx="2828926" cy="1835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463">
                  <a:extLst>
                    <a:ext uri="{9D8B030D-6E8A-4147-A177-3AD203B41FA5}">
                      <a16:colId xmlns:a16="http://schemas.microsoft.com/office/drawing/2014/main" val="3404909731"/>
                    </a:ext>
                  </a:extLst>
                </a:gridCol>
                <a:gridCol w="1414463">
                  <a:extLst>
                    <a:ext uri="{9D8B030D-6E8A-4147-A177-3AD203B41FA5}">
                      <a16:colId xmlns:a16="http://schemas.microsoft.com/office/drawing/2014/main" val="706728206"/>
                    </a:ext>
                  </a:extLst>
                </a:gridCol>
              </a:tblGrid>
              <a:tr h="323639">
                <a:tc>
                  <a:txBody>
                    <a:bodyPr/>
                    <a:lstStyle/>
                    <a:p>
                      <a:r>
                        <a:rPr lang="en-US" sz="1200" dirty="0" err="1"/>
                        <a:t>部分标签</a:t>
                      </a:r>
                      <a:endParaRPr lang="en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973222"/>
                  </a:ext>
                </a:extLst>
              </a:tr>
              <a:tr h="302419">
                <a:tc>
                  <a:txBody>
                    <a:bodyPr/>
                    <a:lstStyle/>
                    <a:p>
                      <a:r>
                        <a:rPr lang="en-US" sz="1200" dirty="0"/>
                        <a:t>t</a:t>
                      </a:r>
                      <a:endParaRPr lang="en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275841"/>
                  </a:ext>
                </a:extLst>
              </a:tr>
              <a:tr h="302419">
                <a:tc>
                  <a:txBody>
                    <a:bodyPr/>
                    <a:lstStyle/>
                    <a:p>
                      <a:r>
                        <a:rPr lang="en-CN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副词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733563"/>
                  </a:ext>
                </a:extLst>
              </a:tr>
              <a:tr h="302419">
                <a:tc>
                  <a:txBody>
                    <a:bodyPr/>
                    <a:lstStyle/>
                    <a:p>
                      <a:r>
                        <a:rPr lang="en-CN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普通动词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504891"/>
                  </a:ext>
                </a:extLst>
              </a:tr>
              <a:tr h="302419">
                <a:tc>
                  <a:txBody>
                    <a:bodyPr/>
                    <a:lstStyle/>
                    <a:p>
                      <a:r>
                        <a:rPr lang="en-CN" sz="1200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介词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501098"/>
                  </a:ext>
                </a:extLst>
              </a:tr>
              <a:tr h="302419">
                <a:tc>
                  <a:txBody>
                    <a:bodyPr/>
                    <a:lstStyle/>
                    <a:p>
                      <a:r>
                        <a:rPr lang="en-CN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普通名词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533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17175"/>
      </p:ext>
    </p:extLst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AB309-B508-8F4C-8C9C-768607889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常见自然语言处理</a:t>
            </a:r>
            <a:r>
              <a:rPr lang="en-US" dirty="0" err="1"/>
              <a:t>任务与应用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999CB-A580-F545-A16D-38DD8A1E8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机器翻译</a:t>
            </a:r>
          </a:p>
          <a:p>
            <a:pPr lvl="1"/>
            <a:r>
              <a:rPr lang="en-CN" dirty="0"/>
              <a:t>输入</a:t>
            </a:r>
            <a:r>
              <a:rPr lang="zh-CN" altLang="en-US" dirty="0"/>
              <a:t>：源语言文本；输出：含义相同的目标语言文本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05A83F-82CC-DC4E-B069-8F78F046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269" y="1949143"/>
            <a:ext cx="3556620" cy="167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39629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AB309-B508-8F4C-8C9C-768607889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常见自然语言处理</a:t>
            </a:r>
            <a:r>
              <a:rPr lang="en-US" dirty="0" err="1"/>
              <a:t>任务与应用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999CB-A580-F545-A16D-38DD8A1E8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lang="en-CN" dirty="0"/>
          </a:p>
          <a:p>
            <a:pPr lvl="1"/>
            <a:r>
              <a:rPr lang="en-CN" dirty="0"/>
              <a:t>输入</a:t>
            </a:r>
            <a:r>
              <a:rPr lang="zh-CN" altLang="en-US" dirty="0"/>
              <a:t>：源语言文本；输出：对应的类别标签</a:t>
            </a:r>
            <a:endParaRPr lang="en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8" y="2114347"/>
            <a:ext cx="3573753" cy="1874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3247FB-5EC7-3C44-BDFD-84C6FFD0B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854" y="2114347"/>
            <a:ext cx="3243828" cy="1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10624"/>
      </p:ext>
    </p:extLst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48D8-91F4-6245-9400-6490C0FA6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常见自然语言处理</a:t>
            </a:r>
            <a:r>
              <a:rPr lang="en-US" dirty="0" err="1"/>
              <a:t>任务与应用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52350-BDB9-664D-BAC3-09C4A38D5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文本生成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输入：当前上下文；输出：一段适合于当前上下文的文本</a:t>
            </a:r>
            <a:endParaRPr lang="en-US" altLang="zh-CN" dirty="0"/>
          </a:p>
          <a:p>
            <a:pPr marL="914400" lvl="2" indent="0">
              <a:buNone/>
            </a:pPr>
            <a:endParaRPr lang="en-CN" dirty="0"/>
          </a:p>
          <a:p>
            <a:pPr lvl="1"/>
            <a:endParaRPr lang="en-CN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CB68F4-E11D-824C-BD6F-00650DB91DF9}"/>
              </a:ext>
            </a:extLst>
          </p:cNvPr>
          <p:cNvGrpSpPr/>
          <p:nvPr/>
        </p:nvGrpSpPr>
        <p:grpSpPr>
          <a:xfrm>
            <a:off x="571137" y="1771580"/>
            <a:ext cx="4506922" cy="2832318"/>
            <a:chOff x="4267200" y="1682070"/>
            <a:chExt cx="4506922" cy="28323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4EF756-A017-094A-9074-9471E7339940}"/>
                </a:ext>
              </a:extLst>
            </p:cNvPr>
            <p:cNvSpPr txBox="1"/>
            <p:nvPr/>
          </p:nvSpPr>
          <p:spPr>
            <a:xfrm>
              <a:off x="4547239" y="4145056"/>
              <a:ext cx="2008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RNN</a:t>
              </a:r>
              <a:r>
                <a:rPr lang="zh-CN" altLang="en-US" dirty="0"/>
                <a:t>自动创作</a:t>
              </a:r>
              <a:endParaRPr lang="en-CN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0C0E545-E9F8-1A43-89CB-397B22E6D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7200" y="3063717"/>
              <a:ext cx="4506922" cy="92940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E74FC3-59B6-5B41-B24C-D3D30BF54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00" y="1682070"/>
              <a:ext cx="2757311" cy="1298839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013500-B060-BE4A-9BCB-8DF4542EB12B}"/>
              </a:ext>
            </a:extLst>
          </p:cNvPr>
          <p:cNvGrpSpPr/>
          <p:nvPr/>
        </p:nvGrpSpPr>
        <p:grpSpPr>
          <a:xfrm>
            <a:off x="5455752" y="1810275"/>
            <a:ext cx="2535608" cy="2811926"/>
            <a:chOff x="893879" y="1816762"/>
            <a:chExt cx="2535608" cy="28119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DF90392-FFED-7649-BBA1-8567C104C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3879" y="1816762"/>
              <a:ext cx="2535608" cy="232829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ED880B-4C7B-B949-BEEF-2CE4760EA4C5}"/>
                </a:ext>
              </a:extLst>
            </p:cNvPr>
            <p:cNvSpPr txBox="1"/>
            <p:nvPr/>
          </p:nvSpPr>
          <p:spPr>
            <a:xfrm>
              <a:off x="1157636" y="4259356"/>
              <a:ext cx="2008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GPT-3</a:t>
              </a:r>
              <a:r>
                <a:rPr lang="zh-CN" altLang="en-US" dirty="0"/>
                <a:t>自动创作</a:t>
              </a:r>
              <a:endParaRPr lang="en-CN" dirty="0"/>
            </a:p>
          </p:txBody>
        </p:sp>
      </p:grpSp>
    </p:spTree>
    <p:extLst>
      <p:ext uri="{BB962C8B-B14F-4D97-AF65-F5344CB8AC3E}">
        <p14:creationId xmlns:p14="http://schemas.microsoft.com/office/powerpoint/2010/main" val="3554785550"/>
      </p:ext>
    </p:extLst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AFAD3-9EEB-094F-B0C5-CDCE8DEE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语言模型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B3716-2F0D-6046-AED1-1059E9B80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语言模型</a:t>
            </a:r>
            <a:r>
              <a:rPr lang="zh-CN" altLang="en-US" dirty="0"/>
              <a:t>：</a:t>
            </a:r>
            <a:r>
              <a:rPr lang="en-US" dirty="0" err="1"/>
              <a:t>通过计算方法刻画</a:t>
            </a:r>
            <a:r>
              <a:rPr lang="zh-CN" altLang="en-US" dirty="0"/>
              <a:t>、</a:t>
            </a:r>
            <a:r>
              <a:rPr lang="en-US" dirty="0" err="1"/>
              <a:t>建模语言规律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我们主要关心语言模型的两个功能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语言</a:t>
            </a:r>
            <a:r>
              <a:rPr lang="en-US" b="1" dirty="0" err="1">
                <a:solidFill>
                  <a:srgbClr val="FF0000"/>
                </a:solidFill>
              </a:rPr>
              <a:t>概率计算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语言</a:t>
            </a:r>
            <a:r>
              <a:rPr lang="en-US" b="1" dirty="0" err="1">
                <a:solidFill>
                  <a:srgbClr val="7030A0"/>
                </a:solidFill>
              </a:rPr>
              <a:t>语义表示</a:t>
            </a:r>
            <a:endParaRPr lang="en-CN" b="1" dirty="0">
              <a:solidFill>
                <a:srgbClr val="7030A0"/>
              </a:solidFill>
            </a:endParaRP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574506663"/>
      </p:ext>
    </p:extLst>
  </p:cSld>
  <p:clrMapOvr>
    <a:masterClrMapping/>
  </p:clrMapOvr>
  <p:transition spd="slow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28640</TotalTime>
  <Words>774</Words>
  <Application>Microsoft Office PowerPoint</Application>
  <PresentationFormat>全屏显示(16:9)</PresentationFormat>
  <Paragraphs>345</Paragraphs>
  <Slides>27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SimHei</vt:lpstr>
      <vt:lpstr>微软雅黑</vt:lpstr>
      <vt:lpstr>Arial</vt:lpstr>
      <vt:lpstr>Calibri</vt:lpstr>
      <vt:lpstr>Cambria Math</vt:lpstr>
      <vt:lpstr>清风素材 https://12sc.taobao.com/</vt:lpstr>
      <vt:lpstr>PowerPoint 演示文稿</vt:lpstr>
      <vt:lpstr>什么是自然语言？</vt:lpstr>
      <vt:lpstr>自然语言处理</vt:lpstr>
      <vt:lpstr>常见自然语言处理任务与应用</vt:lpstr>
      <vt:lpstr>常见自然语言处理任务与应用</vt:lpstr>
      <vt:lpstr>常见自然语言处理任务与应用</vt:lpstr>
      <vt:lpstr>常见自然语言处理任务与应用</vt:lpstr>
      <vt:lpstr>常见自然语言处理任务与应用</vt:lpstr>
      <vt:lpstr>语言模型</vt:lpstr>
      <vt:lpstr>语言模型</vt:lpstr>
      <vt:lpstr>语言模型</vt:lpstr>
      <vt:lpstr>语言模型</vt:lpstr>
      <vt:lpstr>语言模型</vt:lpstr>
      <vt:lpstr>语言模型</vt:lpstr>
      <vt:lpstr>循环神经网络建模文本数据</vt:lpstr>
      <vt:lpstr>循环神经网络建模文本数据</vt:lpstr>
      <vt:lpstr>循环神经网络建模文本数据</vt:lpstr>
      <vt:lpstr>循环神经网络建模文本数据</vt:lpstr>
      <vt:lpstr>循环神经网络建模文本数据</vt:lpstr>
      <vt:lpstr>循环神经网络建模文本数据</vt:lpstr>
      <vt:lpstr>循环神经网络建模文本数据</vt:lpstr>
      <vt:lpstr>循环神经网络建模文本数据</vt:lpstr>
      <vt:lpstr>循环神经网络建模文本数据</vt:lpstr>
      <vt:lpstr>循环神经网络建模文本数据</vt:lpstr>
      <vt:lpstr>循环神经网络建模文本数据</vt:lpstr>
      <vt:lpstr>循环神经网络建模文本数据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关 开思</cp:lastModifiedBy>
  <cp:revision>906</cp:revision>
  <dcterms:created xsi:type="dcterms:W3CDTF">2015-01-23T04:02:45Z</dcterms:created>
  <dcterms:modified xsi:type="dcterms:W3CDTF">2021-05-11T03:31:49Z</dcterms:modified>
  <cp:category/>
  <cp:contentStatus>12sc.taobao.com</cp:contentStatus>
</cp:coreProperties>
</file>